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596" r:id="rId3"/>
    <p:sldId id="617" r:id="rId4"/>
    <p:sldId id="597" r:id="rId5"/>
    <p:sldId id="598" r:id="rId6"/>
    <p:sldId id="603" r:id="rId7"/>
    <p:sldId id="604" r:id="rId8"/>
    <p:sldId id="605" r:id="rId9"/>
    <p:sldId id="594" r:id="rId10"/>
    <p:sldId id="607" r:id="rId11"/>
    <p:sldId id="608" r:id="rId12"/>
    <p:sldId id="610" r:id="rId13"/>
    <p:sldId id="611" r:id="rId14"/>
    <p:sldId id="609" r:id="rId15"/>
    <p:sldId id="619" r:id="rId16"/>
    <p:sldId id="620" r:id="rId17"/>
    <p:sldId id="613" r:id="rId18"/>
    <p:sldId id="618" r:id="rId19"/>
    <p:sldId id="2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ales" id="{BC56C440-1020-4E2E-9652-C0F94043C2FC}">
          <p14:sldIdLst>
            <p14:sldId id="259"/>
            <p14:sldId id="596"/>
            <p14:sldId id="617"/>
            <p14:sldId id="597"/>
            <p14:sldId id="598"/>
            <p14:sldId id="603"/>
            <p14:sldId id="604"/>
            <p14:sldId id="605"/>
            <p14:sldId id="594"/>
            <p14:sldId id="607"/>
            <p14:sldId id="608"/>
            <p14:sldId id="610"/>
            <p14:sldId id="611"/>
            <p14:sldId id="609"/>
            <p14:sldId id="619"/>
            <p14:sldId id="620"/>
            <p14:sldId id="613"/>
            <p14:sldId id="618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Pampena" initials="LP" lastIdx="5" clrIdx="0">
    <p:extLst>
      <p:ext uri="{19B8F6BF-5375-455C-9EA6-DF929625EA0E}">
        <p15:presenceInfo xmlns:p15="http://schemas.microsoft.com/office/powerpoint/2012/main" userId="S::PampenaL@dynacare.ca::ebb8499c-c806-4213-8ab6-4e2bca1b14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E71"/>
    <a:srgbClr val="4B8CCA"/>
    <a:srgbClr val="4B8C1E"/>
    <a:srgbClr val="E5A9C9"/>
    <a:srgbClr val="00B5D1"/>
    <a:srgbClr val="78BE20"/>
    <a:srgbClr val="FCB53B"/>
    <a:srgbClr val="595959"/>
    <a:srgbClr val="FFFFFF"/>
    <a:srgbClr val="73C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1" autoAdjust="0"/>
    <p:restoredTop sz="90462" autoAdjust="0"/>
  </p:normalViewPr>
  <p:slideViewPr>
    <p:cSldViewPr snapToGrid="0">
      <p:cViewPr varScale="1">
        <p:scale>
          <a:sx n="60" d="100"/>
          <a:sy n="60" d="100"/>
        </p:scale>
        <p:origin x="76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1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Moncrieff" userId="2d509982-c586-4818-bd96-c046133a7d97" providerId="ADAL" clId="{674CA852-9998-436E-81D0-991279B94BB4}"/>
    <pc:docChg chg="custSel delSld modSld delSection modSection">
      <pc:chgData name="Melissa Moncrieff" userId="2d509982-c586-4818-bd96-c046133a7d97" providerId="ADAL" clId="{674CA852-9998-436E-81D0-991279B94BB4}" dt="2023-04-17T23:07:24.365" v="175" actId="20577"/>
      <pc:docMkLst>
        <pc:docMk/>
      </pc:docMkLst>
      <pc:sldChg chg="del">
        <pc:chgData name="Melissa Moncrieff" userId="2d509982-c586-4818-bd96-c046133a7d97" providerId="ADAL" clId="{674CA852-9998-436E-81D0-991279B94BB4}" dt="2023-04-14T01:40:26.209" v="2" actId="47"/>
        <pc:sldMkLst>
          <pc:docMk/>
          <pc:sldMk cId="46720072" sldId="591"/>
        </pc:sldMkLst>
      </pc:sldChg>
      <pc:sldChg chg="del">
        <pc:chgData name="Melissa Moncrieff" userId="2d509982-c586-4818-bd96-c046133a7d97" providerId="ADAL" clId="{674CA852-9998-436E-81D0-991279B94BB4}" dt="2023-04-14T01:40:25.170" v="1" actId="47"/>
        <pc:sldMkLst>
          <pc:docMk/>
          <pc:sldMk cId="1185200010" sldId="602"/>
        </pc:sldMkLst>
      </pc:sldChg>
      <pc:sldChg chg="modSp mod">
        <pc:chgData name="Melissa Moncrieff" userId="2d509982-c586-4818-bd96-c046133a7d97" providerId="ADAL" clId="{674CA852-9998-436E-81D0-991279B94BB4}" dt="2023-04-17T23:07:24.365" v="175" actId="20577"/>
        <pc:sldMkLst>
          <pc:docMk/>
          <pc:sldMk cId="2369950915" sldId="605"/>
        </pc:sldMkLst>
        <pc:spChg chg="mod">
          <ac:chgData name="Melissa Moncrieff" userId="2d509982-c586-4818-bd96-c046133a7d97" providerId="ADAL" clId="{674CA852-9998-436E-81D0-991279B94BB4}" dt="2023-04-17T23:07:24.365" v="175" actId="20577"/>
          <ac:spMkLst>
            <pc:docMk/>
            <pc:sldMk cId="2369950915" sldId="605"/>
            <ac:spMk id="7" creationId="{475E8906-8977-4CB6-B2D8-16079896411B}"/>
          </ac:spMkLst>
        </pc:spChg>
      </pc:sldChg>
      <pc:sldChg chg="del">
        <pc:chgData name="Melissa Moncrieff" userId="2d509982-c586-4818-bd96-c046133a7d97" providerId="ADAL" clId="{674CA852-9998-436E-81D0-991279B94BB4}" dt="2023-04-14T01:40:20.478" v="0" actId="47"/>
        <pc:sldMkLst>
          <pc:docMk/>
          <pc:sldMk cId="843058643" sldId="6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58E83-081B-4DAD-B108-0ADA6EC7C79D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F1737-198A-4BDD-9577-8B1F3C4EA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89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74C92-54F8-449D-91EB-D423D8241A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898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74C92-54F8-449D-91EB-D423D8241A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1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74C92-54F8-449D-91EB-D423D8241A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650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74C92-54F8-449D-91EB-D423D8241A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61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74C92-54F8-449D-91EB-D423D8241A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351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74C92-54F8-449D-91EB-D423D8241A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273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74C92-54F8-449D-91EB-D423D8241A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387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74C92-54F8-449D-91EB-D423D8241A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924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74C92-54F8-449D-91EB-D423D8241A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865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74C92-54F8-449D-91EB-D423D8241A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196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74C92-54F8-449D-91EB-D423D8241A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46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74C92-54F8-449D-91EB-D423D8241A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045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74C92-54F8-449D-91EB-D423D8241A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990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74C92-54F8-449D-91EB-D423D8241A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129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74C92-54F8-449D-91EB-D423D8241A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588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1C292-C65F-4061-935D-EB7075654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FDAE1-9ACC-4A46-A7BD-4D1677FE2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P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9E86B-11EC-424B-8E71-9FFC72F763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AAEE5-D265-4755-9C51-CF1BF42BD2B6}" type="datetimeFigureOut">
              <a:rPr lang="en-PH" smtClean="0"/>
              <a:t>17/04/2023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4ABAE-B043-4B6C-97E0-7672D9B04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E70C6-B186-4D9C-8506-9A9DD6CB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D5F41E-73AE-424E-9D1B-1D1FCE4F024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0187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0A22D-D9FC-4293-B2A3-861790F46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5D99-F9A3-487F-8AD4-7C030E467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D5D0F-4279-406D-8224-82DD863AE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F13C7-93E8-46C9-A910-C2F4F0DE10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AAEE5-D265-4755-9C51-CF1BF42BD2B6}" type="datetimeFigureOut">
              <a:rPr lang="en-PH" smtClean="0"/>
              <a:t>17/04/2023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3B9BC-E8A2-4679-B5E2-C9EBDB702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2BD01-6E53-4FB5-9205-AC25EF29A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D5F41E-73AE-424E-9D1B-1D1FCE4F024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5340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BDF1D-2285-433D-9907-3D689A1CF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3E55F-DCA4-40BE-8329-12182A269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FC41A-30E9-4B84-B3D2-4FD1C89EF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17359-3250-4763-9B3B-FE78FBD25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AAEE5-D265-4755-9C51-CF1BF42BD2B6}" type="datetimeFigureOut">
              <a:rPr lang="en-PH" smtClean="0"/>
              <a:t>17/04/2023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C13C8-8F67-4F82-8C68-FB575D78D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F4D2A-671F-470E-B8C3-474633E7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D5F41E-73AE-424E-9D1B-1D1FCE4F024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14431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3E7DB-BCB7-478F-AA9D-3D54A7FB8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05963D-8693-41D7-85C6-B98676DAB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15EC6-E506-43DE-8AEC-02F75E348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AAEE5-D265-4755-9C51-CF1BF42BD2B6}" type="datetimeFigureOut">
              <a:rPr lang="en-PH" smtClean="0"/>
              <a:t>17/04/2023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4147E-BFAA-4E1B-B547-8FA2F0897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BE8B7-D6F7-4613-ABEC-50725D56E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D5F41E-73AE-424E-9D1B-1D1FCE4F024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39908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61AF42-D582-4667-BDBD-9F12FC8D1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7D06DC-E0D1-4E83-A407-95018D3EA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5FE6A-7019-4699-983A-FD39674CF3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AAEE5-D265-4755-9C51-CF1BF42BD2B6}" type="datetimeFigureOut">
              <a:rPr lang="en-PH" smtClean="0"/>
              <a:t>17/04/2023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88F3E-BB0C-4389-98C9-A04477DB9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D768B-2527-48C7-8302-49A3E9E1C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D5F41E-73AE-424E-9D1B-1D1FCE4F024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8840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DA602-8044-4F74-A481-3D41B6EB4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F8CFD-7FAB-46C3-92D6-B63237DD7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26C334-65D0-41E8-94EF-25B1D2129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3B340-D318-4F74-A664-4C76CCFC7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9C7D-0718-4FB1-8ABB-80B408D52612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3C10D-7D29-457A-9DAE-2E60A3DD6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5607A-CB05-43F7-9BAE-55825954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D414-8A65-4C1F-AEB8-71E2D2CE1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81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617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5">
            <a:extLst>
              <a:ext uri="{FF2B5EF4-FFF2-40B4-BE49-F238E27FC236}">
                <a16:creationId xmlns:a16="http://schemas.microsoft.com/office/drawing/2014/main" id="{D9B63887-D88D-4C6A-8400-99ADF03897B4}"/>
              </a:ext>
            </a:extLst>
          </p:cNvPr>
          <p:cNvSpPr/>
          <p:nvPr userDrawn="1"/>
        </p:nvSpPr>
        <p:spPr>
          <a:xfrm>
            <a:off x="1" y="0"/>
            <a:ext cx="4310048" cy="5892800"/>
          </a:xfrm>
          <a:custGeom>
            <a:avLst/>
            <a:gdLst>
              <a:gd name="connsiteX0" fmla="*/ 0 w 5111785"/>
              <a:gd name="connsiteY0" fmla="*/ 0 h 6855686"/>
              <a:gd name="connsiteX1" fmla="*/ 5111785 w 5111785"/>
              <a:gd name="connsiteY1" fmla="*/ 0 h 6855686"/>
              <a:gd name="connsiteX2" fmla="*/ 5111785 w 5111785"/>
              <a:gd name="connsiteY2" fmla="*/ 0 h 6855686"/>
              <a:gd name="connsiteX3" fmla="*/ 5111785 w 5111785"/>
              <a:gd name="connsiteY3" fmla="*/ 5269840 h 6855686"/>
              <a:gd name="connsiteX4" fmla="*/ 3526012 w 5111785"/>
              <a:gd name="connsiteY4" fmla="*/ 6855687 h 6855686"/>
              <a:gd name="connsiteX5" fmla="*/ 0 w 5111785"/>
              <a:gd name="connsiteY5" fmla="*/ 6855687 h 6855686"/>
              <a:gd name="connsiteX6" fmla="*/ 0 w 5111785"/>
              <a:gd name="connsiteY6" fmla="*/ 6855687 h 6855686"/>
              <a:gd name="connsiteX7" fmla="*/ 0 w 5111785"/>
              <a:gd name="connsiteY7" fmla="*/ 0 h 6855686"/>
              <a:gd name="connsiteX8" fmla="*/ 0 w 5111785"/>
              <a:gd name="connsiteY8" fmla="*/ 0 h 685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1785" h="6855686">
                <a:moveTo>
                  <a:pt x="0" y="0"/>
                </a:moveTo>
                <a:lnTo>
                  <a:pt x="5111785" y="0"/>
                </a:lnTo>
                <a:lnTo>
                  <a:pt x="5111785" y="0"/>
                </a:lnTo>
                <a:lnTo>
                  <a:pt x="5111785" y="5269840"/>
                </a:lnTo>
                <a:cubicBezTo>
                  <a:pt x="5111785" y="6145649"/>
                  <a:pt x="4401822" y="6855642"/>
                  <a:pt x="3526012" y="6855687"/>
                </a:cubicBezTo>
                <a:lnTo>
                  <a:pt x="0" y="6855687"/>
                </a:lnTo>
                <a:lnTo>
                  <a:pt x="0" y="685568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4B8CCA"/>
          </a:solidFill>
          <a:ln w="7453" cap="flat">
            <a:noFill/>
            <a:prstDash val="solid"/>
            <a:miter/>
          </a:ln>
        </p:spPr>
        <p:txBody>
          <a:bodyPr rtlCol="0" anchor="ctr"/>
          <a:lstStyle/>
          <a:p>
            <a:endParaRPr lang="en-PH" dirty="0"/>
          </a:p>
        </p:txBody>
      </p:sp>
      <p:sp>
        <p:nvSpPr>
          <p:cNvPr id="9" name="Graphic 9">
            <a:extLst>
              <a:ext uri="{FF2B5EF4-FFF2-40B4-BE49-F238E27FC236}">
                <a16:creationId xmlns:a16="http://schemas.microsoft.com/office/drawing/2014/main" id="{5AC5CCE0-9B2F-4391-A8AF-E72792D600A5}"/>
              </a:ext>
            </a:extLst>
          </p:cNvPr>
          <p:cNvSpPr/>
          <p:nvPr userDrawn="1"/>
        </p:nvSpPr>
        <p:spPr>
          <a:xfrm>
            <a:off x="1570322" y="2655195"/>
            <a:ext cx="2384509" cy="2892573"/>
          </a:xfrm>
          <a:custGeom>
            <a:avLst/>
            <a:gdLst>
              <a:gd name="connsiteX0" fmla="*/ 609014 w 1559718"/>
              <a:gd name="connsiteY0" fmla="*/ -106 h 1892045"/>
              <a:gd name="connsiteX1" fmla="*/ 519765 w 1559718"/>
              <a:gd name="connsiteY1" fmla="*/ -106 h 1892045"/>
              <a:gd name="connsiteX2" fmla="*/ 519765 w 1559718"/>
              <a:gd name="connsiteY2" fmla="*/ 258021 h 1892045"/>
              <a:gd name="connsiteX3" fmla="*/ 547768 w 1559718"/>
              <a:gd name="connsiteY3" fmla="*/ 258021 h 1892045"/>
              <a:gd name="connsiteX4" fmla="*/ 1282241 w 1559718"/>
              <a:gd name="connsiteY4" fmla="*/ 955347 h 1892045"/>
              <a:gd name="connsiteX5" fmla="*/ 598346 w 1559718"/>
              <a:gd name="connsiteY5" fmla="*/ 1639146 h 1892045"/>
              <a:gd name="connsiteX6" fmla="*/ 265543 w 1559718"/>
              <a:gd name="connsiteY6" fmla="*/ 1639146 h 1892045"/>
              <a:gd name="connsiteX7" fmla="*/ 265543 w 1559718"/>
              <a:gd name="connsiteY7" fmla="*/ 663882 h 1892045"/>
              <a:gd name="connsiteX8" fmla="*/ -586 w 1559718"/>
              <a:gd name="connsiteY8" fmla="*/ 663882 h 1892045"/>
              <a:gd name="connsiteX9" fmla="*/ -586 w 1559718"/>
              <a:gd name="connsiteY9" fmla="*/ 1891940 h 1892045"/>
              <a:gd name="connsiteX10" fmla="*/ 531576 w 1559718"/>
              <a:gd name="connsiteY10" fmla="*/ 1891940 h 1892045"/>
              <a:gd name="connsiteX11" fmla="*/ 1178133 w 1559718"/>
              <a:gd name="connsiteY11" fmla="*/ 1724586 h 1892045"/>
              <a:gd name="connsiteX12" fmla="*/ 1559133 w 1559718"/>
              <a:gd name="connsiteY12" fmla="*/ 953061 h 1892045"/>
              <a:gd name="connsiteX13" fmla="*/ 609014 w 1559718"/>
              <a:gd name="connsiteY13" fmla="*/ 561 h 189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9718" h="1892045">
                <a:moveTo>
                  <a:pt x="609014" y="-106"/>
                </a:moveTo>
                <a:lnTo>
                  <a:pt x="519765" y="-106"/>
                </a:lnTo>
                <a:lnTo>
                  <a:pt x="519765" y="258021"/>
                </a:lnTo>
                <a:lnTo>
                  <a:pt x="547768" y="258021"/>
                </a:lnTo>
                <a:cubicBezTo>
                  <a:pt x="1016112" y="258021"/>
                  <a:pt x="1282241" y="526817"/>
                  <a:pt x="1282241" y="955347"/>
                </a:cubicBezTo>
                <a:cubicBezTo>
                  <a:pt x="1282241" y="1372923"/>
                  <a:pt x="1024114" y="1639146"/>
                  <a:pt x="598346" y="1639146"/>
                </a:cubicBezTo>
                <a:lnTo>
                  <a:pt x="265543" y="1639146"/>
                </a:lnTo>
                <a:lnTo>
                  <a:pt x="265543" y="663882"/>
                </a:lnTo>
                <a:lnTo>
                  <a:pt x="-586" y="663882"/>
                </a:lnTo>
                <a:lnTo>
                  <a:pt x="-586" y="1891940"/>
                </a:lnTo>
                <a:lnTo>
                  <a:pt x="531576" y="1891940"/>
                </a:lnTo>
                <a:cubicBezTo>
                  <a:pt x="781702" y="1891940"/>
                  <a:pt x="975917" y="1870604"/>
                  <a:pt x="1178133" y="1724586"/>
                </a:cubicBezTo>
                <a:cubicBezTo>
                  <a:pt x="1423116" y="1548754"/>
                  <a:pt x="1559133" y="1276911"/>
                  <a:pt x="1559133" y="953061"/>
                </a:cubicBezTo>
                <a:cubicBezTo>
                  <a:pt x="1559133" y="391086"/>
                  <a:pt x="1183753" y="561"/>
                  <a:pt x="609014" y="561"/>
                </a:cubicBezTo>
              </a:path>
            </a:pathLst>
          </a:custGeom>
          <a:solidFill>
            <a:srgbClr val="FFFFFF">
              <a:alpha val="10196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FE3C58-BCD9-41D8-9C67-6E70461473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29" y="5974492"/>
            <a:ext cx="1182227" cy="48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7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9">
            <a:extLst>
              <a:ext uri="{FF2B5EF4-FFF2-40B4-BE49-F238E27FC236}">
                <a16:creationId xmlns:a16="http://schemas.microsoft.com/office/drawing/2014/main" id="{CA6F86F5-4028-4E8E-8183-4107963DAB76}"/>
              </a:ext>
            </a:extLst>
          </p:cNvPr>
          <p:cNvSpPr/>
          <p:nvPr userDrawn="1"/>
        </p:nvSpPr>
        <p:spPr>
          <a:xfrm>
            <a:off x="0" y="-18240"/>
            <a:ext cx="5706094" cy="6921884"/>
          </a:xfrm>
          <a:custGeom>
            <a:avLst/>
            <a:gdLst>
              <a:gd name="connsiteX0" fmla="*/ 609014 w 1559718"/>
              <a:gd name="connsiteY0" fmla="*/ -106 h 1892045"/>
              <a:gd name="connsiteX1" fmla="*/ 519765 w 1559718"/>
              <a:gd name="connsiteY1" fmla="*/ -106 h 1892045"/>
              <a:gd name="connsiteX2" fmla="*/ 519765 w 1559718"/>
              <a:gd name="connsiteY2" fmla="*/ 258021 h 1892045"/>
              <a:gd name="connsiteX3" fmla="*/ 547768 w 1559718"/>
              <a:gd name="connsiteY3" fmla="*/ 258021 h 1892045"/>
              <a:gd name="connsiteX4" fmla="*/ 1282241 w 1559718"/>
              <a:gd name="connsiteY4" fmla="*/ 955347 h 1892045"/>
              <a:gd name="connsiteX5" fmla="*/ 598346 w 1559718"/>
              <a:gd name="connsiteY5" fmla="*/ 1639146 h 1892045"/>
              <a:gd name="connsiteX6" fmla="*/ 265543 w 1559718"/>
              <a:gd name="connsiteY6" fmla="*/ 1639146 h 1892045"/>
              <a:gd name="connsiteX7" fmla="*/ 265543 w 1559718"/>
              <a:gd name="connsiteY7" fmla="*/ 663882 h 1892045"/>
              <a:gd name="connsiteX8" fmla="*/ -586 w 1559718"/>
              <a:gd name="connsiteY8" fmla="*/ 663882 h 1892045"/>
              <a:gd name="connsiteX9" fmla="*/ -586 w 1559718"/>
              <a:gd name="connsiteY9" fmla="*/ 1891940 h 1892045"/>
              <a:gd name="connsiteX10" fmla="*/ 531576 w 1559718"/>
              <a:gd name="connsiteY10" fmla="*/ 1891940 h 1892045"/>
              <a:gd name="connsiteX11" fmla="*/ 1178133 w 1559718"/>
              <a:gd name="connsiteY11" fmla="*/ 1724586 h 1892045"/>
              <a:gd name="connsiteX12" fmla="*/ 1559133 w 1559718"/>
              <a:gd name="connsiteY12" fmla="*/ 953061 h 1892045"/>
              <a:gd name="connsiteX13" fmla="*/ 609014 w 1559718"/>
              <a:gd name="connsiteY13" fmla="*/ 561 h 189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9718" h="1892045">
                <a:moveTo>
                  <a:pt x="609014" y="-106"/>
                </a:moveTo>
                <a:lnTo>
                  <a:pt x="519765" y="-106"/>
                </a:lnTo>
                <a:lnTo>
                  <a:pt x="519765" y="258021"/>
                </a:lnTo>
                <a:lnTo>
                  <a:pt x="547768" y="258021"/>
                </a:lnTo>
                <a:cubicBezTo>
                  <a:pt x="1016112" y="258021"/>
                  <a:pt x="1282241" y="526817"/>
                  <a:pt x="1282241" y="955347"/>
                </a:cubicBezTo>
                <a:cubicBezTo>
                  <a:pt x="1282241" y="1372923"/>
                  <a:pt x="1024114" y="1639146"/>
                  <a:pt x="598346" y="1639146"/>
                </a:cubicBezTo>
                <a:lnTo>
                  <a:pt x="265543" y="1639146"/>
                </a:lnTo>
                <a:lnTo>
                  <a:pt x="265543" y="663882"/>
                </a:lnTo>
                <a:lnTo>
                  <a:pt x="-586" y="663882"/>
                </a:lnTo>
                <a:lnTo>
                  <a:pt x="-586" y="1891940"/>
                </a:lnTo>
                <a:lnTo>
                  <a:pt x="531576" y="1891940"/>
                </a:lnTo>
                <a:cubicBezTo>
                  <a:pt x="781702" y="1891940"/>
                  <a:pt x="975917" y="1870604"/>
                  <a:pt x="1178133" y="1724586"/>
                </a:cubicBezTo>
                <a:cubicBezTo>
                  <a:pt x="1423116" y="1548754"/>
                  <a:pt x="1559133" y="1276911"/>
                  <a:pt x="1559133" y="953061"/>
                </a:cubicBezTo>
                <a:cubicBezTo>
                  <a:pt x="1559133" y="391086"/>
                  <a:pt x="1183753" y="561"/>
                  <a:pt x="609014" y="561"/>
                </a:cubicBezTo>
              </a:path>
            </a:pathLst>
          </a:custGeom>
          <a:solidFill>
            <a:srgbClr val="FFFFFF">
              <a:alpha val="10196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890EB95-E87F-445C-9476-650076CC1A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7069" y="6138810"/>
            <a:ext cx="2289454" cy="444222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F8182F7-C9FA-4927-9A51-FF41EE1CAE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8400" y="2313099"/>
            <a:ext cx="4158974" cy="875241"/>
          </a:xfrm>
        </p:spPr>
        <p:txBody>
          <a:bodyPr>
            <a:no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Divider</a:t>
            </a:r>
          </a:p>
        </p:txBody>
      </p:sp>
    </p:spTree>
    <p:extLst>
      <p:ext uri="{BB962C8B-B14F-4D97-AF65-F5344CB8AC3E}">
        <p14:creationId xmlns:p14="http://schemas.microsoft.com/office/powerpoint/2010/main" val="483922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9">
            <a:extLst>
              <a:ext uri="{FF2B5EF4-FFF2-40B4-BE49-F238E27FC236}">
                <a16:creationId xmlns:a16="http://schemas.microsoft.com/office/drawing/2014/main" id="{29A4F7E4-522E-4263-8D9B-12E3BA5EE534}"/>
              </a:ext>
            </a:extLst>
          </p:cNvPr>
          <p:cNvSpPr/>
          <p:nvPr userDrawn="1"/>
        </p:nvSpPr>
        <p:spPr>
          <a:xfrm>
            <a:off x="130091" y="3815128"/>
            <a:ext cx="2384509" cy="2892573"/>
          </a:xfrm>
          <a:custGeom>
            <a:avLst/>
            <a:gdLst>
              <a:gd name="connsiteX0" fmla="*/ 609014 w 1559718"/>
              <a:gd name="connsiteY0" fmla="*/ -106 h 1892045"/>
              <a:gd name="connsiteX1" fmla="*/ 519765 w 1559718"/>
              <a:gd name="connsiteY1" fmla="*/ -106 h 1892045"/>
              <a:gd name="connsiteX2" fmla="*/ 519765 w 1559718"/>
              <a:gd name="connsiteY2" fmla="*/ 258021 h 1892045"/>
              <a:gd name="connsiteX3" fmla="*/ 547768 w 1559718"/>
              <a:gd name="connsiteY3" fmla="*/ 258021 h 1892045"/>
              <a:gd name="connsiteX4" fmla="*/ 1282241 w 1559718"/>
              <a:gd name="connsiteY4" fmla="*/ 955347 h 1892045"/>
              <a:gd name="connsiteX5" fmla="*/ 598346 w 1559718"/>
              <a:gd name="connsiteY5" fmla="*/ 1639146 h 1892045"/>
              <a:gd name="connsiteX6" fmla="*/ 265543 w 1559718"/>
              <a:gd name="connsiteY6" fmla="*/ 1639146 h 1892045"/>
              <a:gd name="connsiteX7" fmla="*/ 265543 w 1559718"/>
              <a:gd name="connsiteY7" fmla="*/ 663882 h 1892045"/>
              <a:gd name="connsiteX8" fmla="*/ -586 w 1559718"/>
              <a:gd name="connsiteY8" fmla="*/ 663882 h 1892045"/>
              <a:gd name="connsiteX9" fmla="*/ -586 w 1559718"/>
              <a:gd name="connsiteY9" fmla="*/ 1891940 h 1892045"/>
              <a:gd name="connsiteX10" fmla="*/ 531576 w 1559718"/>
              <a:gd name="connsiteY10" fmla="*/ 1891940 h 1892045"/>
              <a:gd name="connsiteX11" fmla="*/ 1178133 w 1559718"/>
              <a:gd name="connsiteY11" fmla="*/ 1724586 h 1892045"/>
              <a:gd name="connsiteX12" fmla="*/ 1559133 w 1559718"/>
              <a:gd name="connsiteY12" fmla="*/ 953061 h 1892045"/>
              <a:gd name="connsiteX13" fmla="*/ 609014 w 1559718"/>
              <a:gd name="connsiteY13" fmla="*/ 561 h 189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9718" h="1892045">
                <a:moveTo>
                  <a:pt x="609014" y="-106"/>
                </a:moveTo>
                <a:lnTo>
                  <a:pt x="519765" y="-106"/>
                </a:lnTo>
                <a:lnTo>
                  <a:pt x="519765" y="258021"/>
                </a:lnTo>
                <a:lnTo>
                  <a:pt x="547768" y="258021"/>
                </a:lnTo>
                <a:cubicBezTo>
                  <a:pt x="1016112" y="258021"/>
                  <a:pt x="1282241" y="526817"/>
                  <a:pt x="1282241" y="955347"/>
                </a:cubicBezTo>
                <a:cubicBezTo>
                  <a:pt x="1282241" y="1372923"/>
                  <a:pt x="1024114" y="1639146"/>
                  <a:pt x="598346" y="1639146"/>
                </a:cubicBezTo>
                <a:lnTo>
                  <a:pt x="265543" y="1639146"/>
                </a:lnTo>
                <a:lnTo>
                  <a:pt x="265543" y="663882"/>
                </a:lnTo>
                <a:lnTo>
                  <a:pt x="-586" y="663882"/>
                </a:lnTo>
                <a:lnTo>
                  <a:pt x="-586" y="1891940"/>
                </a:lnTo>
                <a:lnTo>
                  <a:pt x="531576" y="1891940"/>
                </a:lnTo>
                <a:cubicBezTo>
                  <a:pt x="781702" y="1891940"/>
                  <a:pt x="975917" y="1870604"/>
                  <a:pt x="1178133" y="1724586"/>
                </a:cubicBezTo>
                <a:cubicBezTo>
                  <a:pt x="1423116" y="1548754"/>
                  <a:pt x="1559133" y="1276911"/>
                  <a:pt x="1559133" y="953061"/>
                </a:cubicBezTo>
                <a:cubicBezTo>
                  <a:pt x="1559133" y="391086"/>
                  <a:pt x="1183753" y="561"/>
                  <a:pt x="609014" y="561"/>
                </a:cubicBezTo>
              </a:path>
            </a:pathLst>
          </a:custGeom>
          <a:solidFill>
            <a:srgbClr val="FFFFFF">
              <a:alpha val="10196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A838063-0206-4C37-A554-21F541D4D2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7069" y="6138810"/>
            <a:ext cx="2289454" cy="444222"/>
          </a:xfrm>
          <a:prstGeom prst="rect">
            <a:avLst/>
          </a:prstGeom>
        </p:spPr>
      </p:pic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DC4CFE49-CEE3-427E-BAE8-C190A05E2F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6513" y="2560979"/>
            <a:ext cx="4158974" cy="875241"/>
          </a:xfr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Divider</a:t>
            </a:r>
          </a:p>
        </p:txBody>
      </p:sp>
    </p:spTree>
    <p:extLst>
      <p:ext uri="{BB962C8B-B14F-4D97-AF65-F5344CB8AC3E}">
        <p14:creationId xmlns:p14="http://schemas.microsoft.com/office/powerpoint/2010/main" val="187923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DF920-823A-4E7F-BF39-208015955B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599" y="365125"/>
            <a:ext cx="11331823" cy="50156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Slide headline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FC6B3-C92A-4F91-998D-6C271EA8FFD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2600" y="861972"/>
            <a:ext cx="11328400" cy="43409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Sub-headline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27688E8-625D-4D62-A844-204999908C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599" y="1725613"/>
            <a:ext cx="11328399" cy="22664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  <a:p>
            <a:pPr lvl="0"/>
            <a:endParaRPr lang="en-P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764EFA-9A1A-4264-B005-31F0BAFACDA7}"/>
              </a:ext>
            </a:extLst>
          </p:cNvPr>
          <p:cNvSpPr/>
          <p:nvPr userDrawn="1"/>
        </p:nvSpPr>
        <p:spPr>
          <a:xfrm>
            <a:off x="0" y="6547910"/>
            <a:ext cx="12192000" cy="3132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DF70049-B8E9-4259-87BE-FA7A4A6842C3}"/>
              </a:ext>
            </a:extLst>
          </p:cNvPr>
          <p:cNvGrpSpPr/>
          <p:nvPr userDrawn="1"/>
        </p:nvGrpSpPr>
        <p:grpSpPr>
          <a:xfrm>
            <a:off x="7794772" y="3259868"/>
            <a:ext cx="4395903" cy="3664393"/>
            <a:chOff x="4746231" y="1479231"/>
            <a:chExt cx="4395903" cy="3664393"/>
          </a:xfrm>
        </p:grpSpPr>
        <p:sp>
          <p:nvSpPr>
            <p:cNvPr id="9" name="object 13">
              <a:extLst>
                <a:ext uri="{FF2B5EF4-FFF2-40B4-BE49-F238E27FC236}">
                  <a16:creationId xmlns:a16="http://schemas.microsoft.com/office/drawing/2014/main" id="{AF9E7BBD-F9AA-4B87-8617-7F7B2949DCA8}"/>
                </a:ext>
              </a:extLst>
            </p:cNvPr>
            <p:cNvSpPr/>
            <p:nvPr/>
          </p:nvSpPr>
          <p:spPr>
            <a:xfrm>
              <a:off x="4746231" y="1479231"/>
              <a:ext cx="3293269" cy="3061334"/>
            </a:xfrm>
            <a:custGeom>
              <a:avLst/>
              <a:gdLst/>
              <a:ahLst/>
              <a:cxnLst/>
              <a:rect l="l" t="t" r="r" b="b"/>
              <a:pathLst>
                <a:path w="4391025" h="4081779">
                  <a:moveTo>
                    <a:pt x="4390618" y="0"/>
                  </a:moveTo>
                  <a:lnTo>
                    <a:pt x="1821256" y="0"/>
                  </a:lnTo>
                  <a:lnTo>
                    <a:pt x="154520" y="1666735"/>
                  </a:lnTo>
                  <a:lnTo>
                    <a:pt x="119473" y="1705438"/>
                  </a:lnTo>
                  <a:lnTo>
                    <a:pt x="88634" y="1747098"/>
                  </a:lnTo>
                  <a:lnTo>
                    <a:pt x="62147" y="1791370"/>
                  </a:lnTo>
                  <a:lnTo>
                    <a:pt x="40155" y="1837909"/>
                  </a:lnTo>
                  <a:lnTo>
                    <a:pt x="22802" y="1886367"/>
                  </a:lnTo>
                  <a:lnTo>
                    <a:pt x="10229" y="1936401"/>
                  </a:lnTo>
                  <a:lnTo>
                    <a:pt x="2581" y="1987663"/>
                  </a:lnTo>
                  <a:lnTo>
                    <a:pt x="0" y="2039810"/>
                  </a:lnTo>
                  <a:lnTo>
                    <a:pt x="0" y="3862120"/>
                  </a:lnTo>
                  <a:lnTo>
                    <a:pt x="4033" y="3905334"/>
                  </a:lnTo>
                  <a:lnTo>
                    <a:pt x="15528" y="3944715"/>
                  </a:lnTo>
                  <a:lnTo>
                    <a:pt x="33571" y="3979885"/>
                  </a:lnTo>
                  <a:lnTo>
                    <a:pt x="57252" y="4010467"/>
                  </a:lnTo>
                  <a:lnTo>
                    <a:pt x="85659" y="4036082"/>
                  </a:lnTo>
                  <a:lnTo>
                    <a:pt x="153008" y="4070904"/>
                  </a:lnTo>
                  <a:lnTo>
                    <a:pt x="228326" y="4081330"/>
                  </a:lnTo>
                  <a:lnTo>
                    <a:pt x="266695" y="4076450"/>
                  </a:lnTo>
                  <a:lnTo>
                    <a:pt x="304323" y="4064338"/>
                  </a:lnTo>
                  <a:lnTo>
                    <a:pt x="340299" y="4044617"/>
                  </a:lnTo>
                  <a:lnTo>
                    <a:pt x="373710" y="4016908"/>
                  </a:lnTo>
                  <a:lnTo>
                    <a:pt x="4390618" y="0"/>
                  </a:lnTo>
                  <a:close/>
                </a:path>
              </a:pathLst>
            </a:custGeom>
            <a:solidFill>
              <a:srgbClr val="BCBEC0">
                <a:alpha val="11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4">
              <a:extLst>
                <a:ext uri="{FF2B5EF4-FFF2-40B4-BE49-F238E27FC236}">
                  <a16:creationId xmlns:a16="http://schemas.microsoft.com/office/drawing/2014/main" id="{E76279D2-07CB-4AA8-885A-B123C31C0F8A}"/>
                </a:ext>
              </a:extLst>
            </p:cNvPr>
            <p:cNvSpPr/>
            <p:nvPr/>
          </p:nvSpPr>
          <p:spPr>
            <a:xfrm>
              <a:off x="5236609" y="3108608"/>
              <a:ext cx="3905250" cy="2035016"/>
            </a:xfrm>
            <a:custGeom>
              <a:avLst/>
              <a:gdLst/>
              <a:ahLst/>
              <a:cxnLst/>
              <a:rect l="l" t="t" r="r" b="b"/>
              <a:pathLst>
                <a:path w="5207000" h="2713354">
                  <a:moveTo>
                    <a:pt x="5206806" y="0"/>
                  </a:moveTo>
                  <a:lnTo>
                    <a:pt x="2493623" y="2713189"/>
                  </a:lnTo>
                  <a:lnTo>
                    <a:pt x="5062951" y="2713189"/>
                  </a:lnTo>
                  <a:lnTo>
                    <a:pt x="5206806" y="2569333"/>
                  </a:lnTo>
                  <a:lnTo>
                    <a:pt x="5206806" y="0"/>
                  </a:lnTo>
                  <a:close/>
                </a:path>
                <a:path w="5207000" h="2713354">
                  <a:moveTo>
                    <a:pt x="1113398" y="1570560"/>
                  </a:moveTo>
                  <a:lnTo>
                    <a:pt x="1067042" y="1570560"/>
                  </a:lnTo>
                  <a:lnTo>
                    <a:pt x="1020881" y="1575277"/>
                  </a:lnTo>
                  <a:lnTo>
                    <a:pt x="975306" y="1584712"/>
                  </a:lnTo>
                  <a:lnTo>
                    <a:pt x="930708" y="1598863"/>
                  </a:lnTo>
                  <a:lnTo>
                    <a:pt x="887477" y="1617733"/>
                  </a:lnTo>
                  <a:lnTo>
                    <a:pt x="846005" y="1641319"/>
                  </a:lnTo>
                  <a:lnTo>
                    <a:pt x="806680" y="1669623"/>
                  </a:lnTo>
                  <a:lnTo>
                    <a:pt x="769896" y="1702644"/>
                  </a:lnTo>
                  <a:lnTo>
                    <a:pt x="133778" y="2338761"/>
                  </a:lnTo>
                  <a:lnTo>
                    <a:pt x="102424" y="2373451"/>
                  </a:lnTo>
                  <a:lnTo>
                    <a:pt x="75250" y="2410413"/>
                  </a:lnTo>
                  <a:lnTo>
                    <a:pt x="52257" y="2449325"/>
                  </a:lnTo>
                  <a:lnTo>
                    <a:pt x="33444" y="2489859"/>
                  </a:lnTo>
                  <a:lnTo>
                    <a:pt x="18812" y="2531693"/>
                  </a:lnTo>
                  <a:lnTo>
                    <a:pt x="8361" y="2574501"/>
                  </a:lnTo>
                  <a:lnTo>
                    <a:pt x="2090" y="2617958"/>
                  </a:lnTo>
                  <a:lnTo>
                    <a:pt x="0" y="2661740"/>
                  </a:lnTo>
                  <a:lnTo>
                    <a:pt x="2090" y="2705521"/>
                  </a:lnTo>
                  <a:lnTo>
                    <a:pt x="3196" y="2713189"/>
                  </a:lnTo>
                  <a:lnTo>
                    <a:pt x="2421117" y="2713189"/>
                  </a:lnTo>
                  <a:lnTo>
                    <a:pt x="1410535" y="1702644"/>
                  </a:lnTo>
                  <a:lnTo>
                    <a:pt x="1373752" y="1669623"/>
                  </a:lnTo>
                  <a:lnTo>
                    <a:pt x="1334430" y="1641319"/>
                  </a:lnTo>
                  <a:lnTo>
                    <a:pt x="1292959" y="1617733"/>
                  </a:lnTo>
                  <a:lnTo>
                    <a:pt x="1249729" y="1598863"/>
                  </a:lnTo>
                  <a:lnTo>
                    <a:pt x="1205132" y="1584712"/>
                  </a:lnTo>
                  <a:lnTo>
                    <a:pt x="1159558" y="1575277"/>
                  </a:lnTo>
                  <a:lnTo>
                    <a:pt x="1113398" y="1570560"/>
                  </a:lnTo>
                  <a:close/>
                </a:path>
              </a:pathLst>
            </a:custGeom>
            <a:solidFill>
              <a:srgbClr val="63BC47">
                <a:alpha val="11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5">
              <a:extLst>
                <a:ext uri="{FF2B5EF4-FFF2-40B4-BE49-F238E27FC236}">
                  <a16:creationId xmlns:a16="http://schemas.microsoft.com/office/drawing/2014/main" id="{078B6C69-6A5B-4489-B0E0-2F5B1BAB84A0}"/>
                </a:ext>
              </a:extLst>
            </p:cNvPr>
            <p:cNvSpPr/>
            <p:nvPr/>
          </p:nvSpPr>
          <p:spPr>
            <a:xfrm>
              <a:off x="7076834" y="1479232"/>
              <a:ext cx="2065020" cy="2326958"/>
            </a:xfrm>
            <a:custGeom>
              <a:avLst/>
              <a:gdLst/>
              <a:ahLst/>
              <a:cxnLst/>
              <a:rect l="l" t="t" r="r" b="b"/>
              <a:pathLst>
                <a:path w="2753359" h="3102610">
                  <a:moveTo>
                    <a:pt x="1283144" y="0"/>
                  </a:moveTo>
                  <a:lnTo>
                    <a:pt x="0" y="1283131"/>
                  </a:lnTo>
                  <a:lnTo>
                    <a:pt x="1823453" y="3102229"/>
                  </a:lnTo>
                  <a:lnTo>
                    <a:pt x="2753171" y="2172495"/>
                  </a:lnTo>
                  <a:lnTo>
                    <a:pt x="2753171" y="1470047"/>
                  </a:lnTo>
                  <a:lnTo>
                    <a:pt x="1283144" y="0"/>
                  </a:lnTo>
                  <a:close/>
                </a:path>
              </a:pathLst>
            </a:custGeom>
            <a:solidFill>
              <a:srgbClr val="73A1D6">
                <a:alpha val="11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6">
              <a:extLst>
                <a:ext uri="{FF2B5EF4-FFF2-40B4-BE49-F238E27FC236}">
                  <a16:creationId xmlns:a16="http://schemas.microsoft.com/office/drawing/2014/main" id="{9F6374C9-E035-48F0-A6CE-F1A607B000C3}"/>
                </a:ext>
              </a:extLst>
            </p:cNvPr>
            <p:cNvSpPr/>
            <p:nvPr/>
          </p:nvSpPr>
          <p:spPr>
            <a:xfrm>
              <a:off x="6112172" y="1479233"/>
              <a:ext cx="1927384" cy="962501"/>
            </a:xfrm>
            <a:custGeom>
              <a:avLst/>
              <a:gdLst/>
              <a:ahLst/>
              <a:cxnLst/>
              <a:rect l="l" t="t" r="r" b="b"/>
              <a:pathLst>
                <a:path w="2569845" h="1283335">
                  <a:moveTo>
                    <a:pt x="2569362" y="0"/>
                  </a:moveTo>
                  <a:lnTo>
                    <a:pt x="0" y="0"/>
                  </a:lnTo>
                  <a:lnTo>
                    <a:pt x="1286217" y="1283131"/>
                  </a:lnTo>
                  <a:lnTo>
                    <a:pt x="2569362" y="0"/>
                  </a:lnTo>
                  <a:close/>
                </a:path>
              </a:pathLst>
            </a:custGeom>
            <a:solidFill>
              <a:srgbClr val="587BA3">
                <a:alpha val="11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7">
              <a:extLst>
                <a:ext uri="{FF2B5EF4-FFF2-40B4-BE49-F238E27FC236}">
                  <a16:creationId xmlns:a16="http://schemas.microsoft.com/office/drawing/2014/main" id="{C7C5816B-8F4B-4824-BE9E-10FD597F8A42}"/>
                </a:ext>
              </a:extLst>
            </p:cNvPr>
            <p:cNvSpPr/>
            <p:nvPr/>
          </p:nvSpPr>
          <p:spPr>
            <a:xfrm>
              <a:off x="8444428" y="3108608"/>
              <a:ext cx="697706" cy="1393031"/>
            </a:xfrm>
            <a:custGeom>
              <a:avLst/>
              <a:gdLst/>
              <a:ahLst/>
              <a:cxnLst/>
              <a:rect l="l" t="t" r="r" b="b"/>
              <a:pathLst>
                <a:path w="930275" h="1857375">
                  <a:moveTo>
                    <a:pt x="929716" y="0"/>
                  </a:moveTo>
                  <a:lnTo>
                    <a:pt x="0" y="929734"/>
                  </a:lnTo>
                  <a:lnTo>
                    <a:pt x="929716" y="1857239"/>
                  </a:lnTo>
                  <a:lnTo>
                    <a:pt x="929716" y="0"/>
                  </a:lnTo>
                  <a:close/>
                </a:path>
              </a:pathLst>
            </a:custGeom>
            <a:solidFill>
              <a:srgbClr val="2F8F46">
                <a:alpha val="1100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77773F4-ACD8-4CF5-936B-39D7CF6B13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29" y="5974492"/>
            <a:ext cx="1182227" cy="48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DF920-823A-4E7F-BF39-208015955B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599" y="365125"/>
            <a:ext cx="5506397" cy="50156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Slide headline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FC6B3-C92A-4F91-998D-6C271EA8FFD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2600" y="861972"/>
            <a:ext cx="5504733" cy="43409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Sub-headline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27688E8-625D-4D62-A844-204999908C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599" y="1924397"/>
            <a:ext cx="5504733" cy="2266412"/>
          </a:xfrm>
        </p:spPr>
        <p:txBody>
          <a:bodyPr/>
          <a:lstStyle>
            <a:lvl1pPr marL="0" indent="0">
              <a:buNone/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chemeClr val="bg2">
                  <a:lumMod val="25000"/>
                </a:schemeClr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  <a:p>
            <a:pPr lvl="0"/>
            <a:endParaRPr lang="en-P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764EFA-9A1A-4264-B005-31F0BAFACDA7}"/>
              </a:ext>
            </a:extLst>
          </p:cNvPr>
          <p:cNvSpPr/>
          <p:nvPr userDrawn="1"/>
        </p:nvSpPr>
        <p:spPr>
          <a:xfrm>
            <a:off x="0" y="6547910"/>
            <a:ext cx="12192000" cy="3132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AC5F2F-7D9E-47FF-9040-61274C9D41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29" y="5974492"/>
            <a:ext cx="1182227" cy="48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8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FCC2D74A-6C60-422D-9AB5-626A60EFDE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70212" y="1834605"/>
            <a:ext cx="8840788" cy="1248464"/>
          </a:xfrm>
        </p:spPr>
        <p:txBody>
          <a:bodyPr/>
          <a:lstStyle>
            <a:lvl1pPr marL="0" indent="0">
              <a:buNone/>
              <a:defRPr/>
            </a:lvl1pPr>
            <a:lvl2pPr>
              <a:buClr>
                <a:srgbClr val="0070C0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5B3134-E139-46F3-9E5C-979FE5E25B94}"/>
              </a:ext>
            </a:extLst>
          </p:cNvPr>
          <p:cNvSpPr/>
          <p:nvPr userDrawn="1"/>
        </p:nvSpPr>
        <p:spPr>
          <a:xfrm>
            <a:off x="0" y="6547910"/>
            <a:ext cx="12192000" cy="313267"/>
          </a:xfrm>
          <a:prstGeom prst="rect">
            <a:avLst/>
          </a:prstGeom>
          <a:solidFill>
            <a:srgbClr val="4B8CCA"/>
          </a:solidFill>
          <a:ln>
            <a:solidFill>
              <a:srgbClr val="4B8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D21689-AC2D-44D0-B2F0-8D5EEAE6B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599" y="365125"/>
            <a:ext cx="11331823" cy="50156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Slide headline</a:t>
            </a:r>
            <a:endParaRPr lang="en-PH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E929611-7A0D-42B0-86C6-6DC3696D0B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2600" y="861972"/>
            <a:ext cx="11328400" cy="43409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Sub-headline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484FC2-26B9-495A-97FF-C2A47C9AD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29" y="5974492"/>
            <a:ext cx="1182227" cy="48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28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B667D-700C-42FE-8F08-BCB8D9628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C6F13-4197-468C-97EE-CD815F0B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AAEE5-D265-4755-9C51-CF1BF42BD2B6}" type="datetimeFigureOut">
              <a:rPr lang="en-PH" smtClean="0"/>
              <a:t>17/04/2023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587D8-1876-4FFB-B1FA-81F76F864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0F1CC2-E771-4190-955F-B50F67E1E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D5F41E-73AE-424E-9D1B-1D1FCE4F024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5488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62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9714A7-2F47-48B1-957D-DDACEC279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893D4-1C84-4477-A6D0-A63A83504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85391"/>
            <a:ext cx="10515600" cy="3791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5A6747-0930-45DA-98D9-820AF75FCE72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29" y="5974492"/>
            <a:ext cx="1182227" cy="48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8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60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3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None/>
        <a:defRPr lang="en-US" sz="16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0" indent="-180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lang="en-US" sz="14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lang="en-US" sz="14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en-US" sz="14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108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en-PH" sz="14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rders.dynacare.ca/custom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BE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few people having a discussion&#10;&#10;Description automatically generated with low confidence">
            <a:extLst>
              <a:ext uri="{FF2B5EF4-FFF2-40B4-BE49-F238E27FC236}">
                <a16:creationId xmlns:a16="http://schemas.microsoft.com/office/drawing/2014/main" id="{47A04EE8-DB1D-4899-ABFF-52B9CB55D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6" b="30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25CAFA0-2965-4A84-9BA1-638F3B103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6368716" cy="6368716"/>
          </a:xfrm>
          <a:prstGeom prst="rect">
            <a:avLst/>
          </a:prstGeom>
        </p:spPr>
      </p:pic>
      <p:sp>
        <p:nvSpPr>
          <p:cNvPr id="5" name="object 6">
            <a:extLst>
              <a:ext uri="{FF2B5EF4-FFF2-40B4-BE49-F238E27FC236}">
                <a16:creationId xmlns:a16="http://schemas.microsoft.com/office/drawing/2014/main" id="{DBDCFBF6-5D47-4B7B-B0F6-1B3B01EE187F}"/>
              </a:ext>
            </a:extLst>
          </p:cNvPr>
          <p:cNvSpPr txBox="1"/>
          <p:nvPr/>
        </p:nvSpPr>
        <p:spPr>
          <a:xfrm>
            <a:off x="443548" y="1958417"/>
            <a:ext cx="5652452" cy="2501390"/>
          </a:xfrm>
          <a:prstGeom prst="rect">
            <a:avLst/>
          </a:prstGeom>
        </p:spPr>
        <p:txBody>
          <a:bodyPr vert="horz" wrap="square" lIns="0" tIns="135255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Dynacare Insurance Solutions Scheduler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Launched January 9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2023</a:t>
            </a:r>
          </a:p>
        </p:txBody>
      </p:sp>
      <p:sp>
        <p:nvSpPr>
          <p:cNvPr id="11" name="Graphic 9">
            <a:extLst>
              <a:ext uri="{FF2B5EF4-FFF2-40B4-BE49-F238E27FC236}">
                <a16:creationId xmlns:a16="http://schemas.microsoft.com/office/drawing/2014/main" id="{E0D7EF14-F267-4202-8D34-F7404F59AC1C}"/>
              </a:ext>
            </a:extLst>
          </p:cNvPr>
          <p:cNvSpPr/>
          <p:nvPr/>
        </p:nvSpPr>
        <p:spPr>
          <a:xfrm>
            <a:off x="3711491" y="3184358"/>
            <a:ext cx="2384509" cy="2892573"/>
          </a:xfrm>
          <a:custGeom>
            <a:avLst/>
            <a:gdLst>
              <a:gd name="connsiteX0" fmla="*/ 609014 w 1559718"/>
              <a:gd name="connsiteY0" fmla="*/ -106 h 1892045"/>
              <a:gd name="connsiteX1" fmla="*/ 519765 w 1559718"/>
              <a:gd name="connsiteY1" fmla="*/ -106 h 1892045"/>
              <a:gd name="connsiteX2" fmla="*/ 519765 w 1559718"/>
              <a:gd name="connsiteY2" fmla="*/ 258021 h 1892045"/>
              <a:gd name="connsiteX3" fmla="*/ 547768 w 1559718"/>
              <a:gd name="connsiteY3" fmla="*/ 258021 h 1892045"/>
              <a:gd name="connsiteX4" fmla="*/ 1282241 w 1559718"/>
              <a:gd name="connsiteY4" fmla="*/ 955347 h 1892045"/>
              <a:gd name="connsiteX5" fmla="*/ 598346 w 1559718"/>
              <a:gd name="connsiteY5" fmla="*/ 1639146 h 1892045"/>
              <a:gd name="connsiteX6" fmla="*/ 265543 w 1559718"/>
              <a:gd name="connsiteY6" fmla="*/ 1639146 h 1892045"/>
              <a:gd name="connsiteX7" fmla="*/ 265543 w 1559718"/>
              <a:gd name="connsiteY7" fmla="*/ 663882 h 1892045"/>
              <a:gd name="connsiteX8" fmla="*/ -586 w 1559718"/>
              <a:gd name="connsiteY8" fmla="*/ 663882 h 1892045"/>
              <a:gd name="connsiteX9" fmla="*/ -586 w 1559718"/>
              <a:gd name="connsiteY9" fmla="*/ 1891940 h 1892045"/>
              <a:gd name="connsiteX10" fmla="*/ 531576 w 1559718"/>
              <a:gd name="connsiteY10" fmla="*/ 1891940 h 1892045"/>
              <a:gd name="connsiteX11" fmla="*/ 1178133 w 1559718"/>
              <a:gd name="connsiteY11" fmla="*/ 1724586 h 1892045"/>
              <a:gd name="connsiteX12" fmla="*/ 1559133 w 1559718"/>
              <a:gd name="connsiteY12" fmla="*/ 953061 h 1892045"/>
              <a:gd name="connsiteX13" fmla="*/ 609014 w 1559718"/>
              <a:gd name="connsiteY13" fmla="*/ 561 h 189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9718" h="1892045">
                <a:moveTo>
                  <a:pt x="609014" y="-106"/>
                </a:moveTo>
                <a:lnTo>
                  <a:pt x="519765" y="-106"/>
                </a:lnTo>
                <a:lnTo>
                  <a:pt x="519765" y="258021"/>
                </a:lnTo>
                <a:lnTo>
                  <a:pt x="547768" y="258021"/>
                </a:lnTo>
                <a:cubicBezTo>
                  <a:pt x="1016112" y="258021"/>
                  <a:pt x="1282241" y="526817"/>
                  <a:pt x="1282241" y="955347"/>
                </a:cubicBezTo>
                <a:cubicBezTo>
                  <a:pt x="1282241" y="1372923"/>
                  <a:pt x="1024114" y="1639146"/>
                  <a:pt x="598346" y="1639146"/>
                </a:cubicBezTo>
                <a:lnTo>
                  <a:pt x="265543" y="1639146"/>
                </a:lnTo>
                <a:lnTo>
                  <a:pt x="265543" y="663882"/>
                </a:lnTo>
                <a:lnTo>
                  <a:pt x="-586" y="663882"/>
                </a:lnTo>
                <a:lnTo>
                  <a:pt x="-586" y="1891940"/>
                </a:lnTo>
                <a:lnTo>
                  <a:pt x="531576" y="1891940"/>
                </a:lnTo>
                <a:cubicBezTo>
                  <a:pt x="781702" y="1891940"/>
                  <a:pt x="975917" y="1870604"/>
                  <a:pt x="1178133" y="1724586"/>
                </a:cubicBezTo>
                <a:cubicBezTo>
                  <a:pt x="1423116" y="1548754"/>
                  <a:pt x="1559133" y="1276911"/>
                  <a:pt x="1559133" y="953061"/>
                </a:cubicBezTo>
                <a:cubicBezTo>
                  <a:pt x="1559133" y="391086"/>
                  <a:pt x="1183753" y="561"/>
                  <a:pt x="609014" y="561"/>
                </a:cubicBezTo>
              </a:path>
            </a:pathLst>
          </a:custGeom>
          <a:solidFill>
            <a:srgbClr val="FFFFFF">
              <a:alpha val="10196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CE8DD3C-83A4-4C3F-A19B-FAD070B3FE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3547" y="653821"/>
            <a:ext cx="2963857" cy="57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66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>
            <a:extLst>
              <a:ext uri="{FF2B5EF4-FFF2-40B4-BE49-F238E27FC236}">
                <a16:creationId xmlns:a16="http://schemas.microsoft.com/office/drawing/2014/main" id="{78FE5CC0-CABD-4E5C-A28F-DA1190A7B71C}"/>
              </a:ext>
            </a:extLst>
          </p:cNvPr>
          <p:cNvSpPr/>
          <p:nvPr/>
        </p:nvSpPr>
        <p:spPr>
          <a:xfrm>
            <a:off x="574469" y="1450885"/>
            <a:ext cx="10995741" cy="64133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4B8CCA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E1B903-3DB7-4457-BBCD-F9D5137B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advisor or Applicant will be able to select the appointment date and time by clicking on the Calendar.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B8C6AC-D4CD-48A1-A193-121FE2DEE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151" y="1725613"/>
            <a:ext cx="6621824" cy="4394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8755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>
            <a:extLst>
              <a:ext uri="{FF2B5EF4-FFF2-40B4-BE49-F238E27FC236}">
                <a16:creationId xmlns:a16="http://schemas.microsoft.com/office/drawing/2014/main" id="{78FE5CC0-CABD-4E5C-A28F-DA1190A7B71C}"/>
              </a:ext>
            </a:extLst>
          </p:cNvPr>
          <p:cNvSpPr/>
          <p:nvPr/>
        </p:nvSpPr>
        <p:spPr>
          <a:xfrm>
            <a:off x="574469" y="1450885"/>
            <a:ext cx="10995741" cy="64133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4B8CCA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E1B903-3DB7-4457-BBCD-F9D5137B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Once the appointment is scheduled, there will be a confirmation page with the appointment details.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EC96F5-EC7C-49EB-A97D-D496F4BCC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917" y="1725613"/>
            <a:ext cx="7411454" cy="41236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2794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>
            <a:extLst>
              <a:ext uri="{FF2B5EF4-FFF2-40B4-BE49-F238E27FC236}">
                <a16:creationId xmlns:a16="http://schemas.microsoft.com/office/drawing/2014/main" id="{78FE5CC0-CABD-4E5C-A28F-DA1190A7B71C}"/>
              </a:ext>
            </a:extLst>
          </p:cNvPr>
          <p:cNvSpPr/>
          <p:nvPr/>
        </p:nvSpPr>
        <p:spPr>
          <a:xfrm>
            <a:off x="574469" y="1450885"/>
            <a:ext cx="10995741" cy="64133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4B8CCA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E1B903-3DB7-4457-BBCD-F9D5137B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Notifications the </a:t>
            </a:r>
            <a:r>
              <a:rPr lang="en-US" b="1" dirty="0"/>
              <a:t>Applicant</a:t>
            </a:r>
            <a:r>
              <a:rPr lang="en-US" dirty="0"/>
              <a:t> will receive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E8B48D-DA89-4D9A-995F-6C44C1929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68" y="1725613"/>
            <a:ext cx="4293975" cy="44826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46D257-02B0-4C7A-9409-F0E3DF0BB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695" y="1725612"/>
            <a:ext cx="4599579" cy="4494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7298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>
            <a:extLst>
              <a:ext uri="{FF2B5EF4-FFF2-40B4-BE49-F238E27FC236}">
                <a16:creationId xmlns:a16="http://schemas.microsoft.com/office/drawing/2014/main" id="{78FE5CC0-CABD-4E5C-A28F-DA1190A7B71C}"/>
              </a:ext>
            </a:extLst>
          </p:cNvPr>
          <p:cNvSpPr/>
          <p:nvPr/>
        </p:nvSpPr>
        <p:spPr>
          <a:xfrm>
            <a:off x="574469" y="1450885"/>
            <a:ext cx="10995741" cy="64133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4B8CCA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E1B903-3DB7-4457-BBCD-F9D5137B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Notifications the </a:t>
            </a:r>
            <a:r>
              <a:rPr lang="en-US" b="1" dirty="0"/>
              <a:t>Advisor</a:t>
            </a:r>
            <a:r>
              <a:rPr lang="en-US" dirty="0"/>
              <a:t> will receive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43F3D5-16F3-43BD-BCC3-AA6F68F38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49" y="1725613"/>
            <a:ext cx="4415333" cy="4504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45BC29-1C74-489D-B021-918D50567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9122" y="1725614"/>
            <a:ext cx="4771034" cy="4483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3911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>
            <a:extLst>
              <a:ext uri="{FF2B5EF4-FFF2-40B4-BE49-F238E27FC236}">
                <a16:creationId xmlns:a16="http://schemas.microsoft.com/office/drawing/2014/main" id="{78FE5CC0-CABD-4E5C-A28F-DA1190A7B71C}"/>
              </a:ext>
            </a:extLst>
          </p:cNvPr>
          <p:cNvSpPr/>
          <p:nvPr/>
        </p:nvSpPr>
        <p:spPr>
          <a:xfrm>
            <a:off x="574469" y="1450885"/>
            <a:ext cx="10995741" cy="64133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4B8CCA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E1B903-3DB7-4457-BBCD-F9D5137B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Both the applicant and advisor can receive email notifications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04FAF7-0FEA-44BD-B3DB-0E5C8E834B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600" y="1725613"/>
            <a:ext cx="8555522" cy="4376804"/>
          </a:xfrm>
        </p:spPr>
        <p:txBody>
          <a:bodyPr>
            <a:normAutofit/>
          </a:bodyPr>
          <a:lstStyle/>
          <a:p>
            <a:pPr marL="346075" indent="-346075">
              <a:lnSpc>
                <a:spcPct val="112000"/>
              </a:lnSpc>
              <a:spcBef>
                <a:spcPts val="0"/>
              </a:spcBef>
              <a:spcAft>
                <a:spcPts val="12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en-US" sz="1800" b="1" dirty="0"/>
              <a:t>Applicant’s</a:t>
            </a:r>
            <a:r>
              <a:rPr lang="en-US" sz="1800" dirty="0"/>
              <a:t> will receive email notifications when:</a:t>
            </a:r>
          </a:p>
          <a:p>
            <a:pPr marL="568325" lvl="1" indent="-22860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Verdana" panose="020B0604030504040204" pitchFamily="34" charset="0"/>
              <a:buChar char="−"/>
            </a:pPr>
            <a:r>
              <a:rPr lang="en-US" sz="1600" dirty="0"/>
              <a:t>Dynacare has received the order</a:t>
            </a:r>
          </a:p>
          <a:p>
            <a:pPr marL="568325" lvl="1" indent="-22860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Verdana" panose="020B0604030504040204" pitchFamily="34" charset="0"/>
              <a:buChar char="−"/>
            </a:pPr>
            <a:r>
              <a:rPr lang="en-US" sz="1600" dirty="0"/>
              <a:t>When the appointment has been confirmed </a:t>
            </a:r>
          </a:p>
          <a:p>
            <a:pPr marL="568325" lvl="1" indent="-22860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Verdana" panose="020B0604030504040204" pitchFamily="34" charset="0"/>
              <a:buChar char="−"/>
            </a:pPr>
            <a:r>
              <a:rPr lang="en-US" sz="1600" dirty="0"/>
              <a:t>If the appointment has been changed or cancelled </a:t>
            </a:r>
          </a:p>
          <a:p>
            <a:pPr marL="568325" lvl="1" indent="-22860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Verdana" panose="020B0604030504040204" pitchFamily="34" charset="0"/>
              <a:buChar char="−"/>
            </a:pPr>
            <a:r>
              <a:rPr lang="en-US" sz="1600" dirty="0"/>
              <a:t>Appointment reminder 24 hours before the scheduled appointment </a:t>
            </a:r>
          </a:p>
          <a:p>
            <a:pPr marL="568325" lvl="1" indent="-228600">
              <a:lnSpc>
                <a:spcPct val="112000"/>
              </a:lnSpc>
              <a:spcBef>
                <a:spcPts val="0"/>
              </a:spcBef>
              <a:spcAft>
                <a:spcPts val="1200"/>
              </a:spcAft>
              <a:buClr>
                <a:srgbClr val="4B8CCA"/>
              </a:buClr>
              <a:buFont typeface="Verdana" panose="020B0604030504040204" pitchFamily="34" charset="0"/>
              <a:buChar char="−"/>
            </a:pPr>
            <a:r>
              <a:rPr lang="en-US" sz="1600" dirty="0"/>
              <a:t>Appointment reminder 1 hour before the scheduled appointment</a:t>
            </a:r>
          </a:p>
          <a:p>
            <a:pPr marL="346075" indent="-346075">
              <a:lnSpc>
                <a:spcPct val="112000"/>
              </a:lnSpc>
              <a:spcBef>
                <a:spcPts val="0"/>
              </a:spcBef>
              <a:spcAft>
                <a:spcPts val="12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en-US" sz="1800" b="1" dirty="0"/>
              <a:t>Advisors</a:t>
            </a:r>
            <a:r>
              <a:rPr lang="en-US" sz="1800" dirty="0"/>
              <a:t> will receive email notifications when: </a:t>
            </a:r>
          </a:p>
          <a:p>
            <a:pPr marL="568325" lvl="1" indent="-22860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Verdana" panose="020B0604030504040204" pitchFamily="34" charset="0"/>
              <a:buChar char="−"/>
            </a:pPr>
            <a:r>
              <a:rPr lang="en-US" sz="1600" dirty="0"/>
              <a:t>When the appointment has been confirmed </a:t>
            </a:r>
          </a:p>
          <a:p>
            <a:pPr marL="568325" lvl="1" indent="-22860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Verdana" panose="020B0604030504040204" pitchFamily="34" charset="0"/>
              <a:buChar char="−"/>
            </a:pPr>
            <a:r>
              <a:rPr lang="en-US" sz="1600" dirty="0"/>
              <a:t>If the appointment has been changed or cancelled</a:t>
            </a:r>
          </a:p>
        </p:txBody>
      </p:sp>
    </p:spTree>
    <p:extLst>
      <p:ext uri="{BB962C8B-B14F-4D97-AF65-F5344CB8AC3E}">
        <p14:creationId xmlns:p14="http://schemas.microsoft.com/office/powerpoint/2010/main" val="2196727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2D86E-5CC4-4D7B-9525-0638E688C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9E031-1470-4FD7-A0BB-2A45D5CF05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0F641A-9F51-4545-B87B-4F0C1252CC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0E8587-2E52-4250-A1D3-0D1249C28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2413"/>
            <a:ext cx="12191999" cy="663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67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E85AC-8CAE-4DFB-A52E-A6541EE64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610D3-7132-4B7E-ACD8-1F46252402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E9B4D-32AA-49B2-BAA8-4174E5B59B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657485-05CC-47F9-9AB7-6B446394B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877"/>
            <a:ext cx="12192000" cy="661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57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>
            <a:extLst>
              <a:ext uri="{FF2B5EF4-FFF2-40B4-BE49-F238E27FC236}">
                <a16:creationId xmlns:a16="http://schemas.microsoft.com/office/drawing/2014/main" id="{78FE5CC0-CABD-4E5C-A28F-DA1190A7B71C}"/>
              </a:ext>
            </a:extLst>
          </p:cNvPr>
          <p:cNvSpPr/>
          <p:nvPr/>
        </p:nvSpPr>
        <p:spPr>
          <a:xfrm>
            <a:off x="574469" y="1450885"/>
            <a:ext cx="10995741" cy="64133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4B8CCA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E1B903-3DB7-4457-BBCD-F9D5137B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Applicant’s will be able to reschedule their appointment if needed and watch a preparation video to ensure a positive experience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DCA785-E709-420E-BEBE-108A80D2F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69" y="1725613"/>
            <a:ext cx="4555796" cy="40922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61D882-D85F-4A1B-883B-01B38A1A8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768" y="1725613"/>
            <a:ext cx="4683699" cy="40922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7157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>
            <a:extLst>
              <a:ext uri="{FF2B5EF4-FFF2-40B4-BE49-F238E27FC236}">
                <a16:creationId xmlns:a16="http://schemas.microsoft.com/office/drawing/2014/main" id="{78FE5CC0-CABD-4E5C-A28F-DA1190A7B71C}"/>
              </a:ext>
            </a:extLst>
          </p:cNvPr>
          <p:cNvSpPr/>
          <p:nvPr/>
        </p:nvSpPr>
        <p:spPr>
          <a:xfrm>
            <a:off x="574469" y="1450885"/>
            <a:ext cx="10995741" cy="64133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4B8CCA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E1B903-3DB7-4457-BBCD-F9D5137B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 ensure maximum success?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740922-4A40-4356-A4E3-1748F3D342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975" y="1725613"/>
            <a:ext cx="8671026" cy="2266412"/>
          </a:xfrm>
        </p:spPr>
        <p:txBody>
          <a:bodyPr>
            <a:normAutofit/>
          </a:bodyPr>
          <a:lstStyle/>
          <a:p>
            <a:pPr marL="346075" lvl="1" indent="-342900">
              <a:lnSpc>
                <a:spcPct val="112000"/>
              </a:lnSpc>
              <a:spcBef>
                <a:spcPts val="0"/>
              </a:spcBef>
              <a:spcAft>
                <a:spcPts val="12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Include the applicant’s email address and cell phone number in the appropriate fields when placing an order for a Tele-Interview</a:t>
            </a:r>
          </a:p>
          <a:p>
            <a:pPr marL="346075" lvl="1" indent="-342900">
              <a:lnSpc>
                <a:spcPct val="112000"/>
              </a:lnSpc>
              <a:spcBef>
                <a:spcPts val="0"/>
              </a:spcBef>
              <a:spcAft>
                <a:spcPts val="12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Once Dynacare has received the order for the Tele-Interview, the advisor can log in to schedule the appointment on behalf of their client to avoid any delays and a quick turn around time. </a:t>
            </a:r>
          </a:p>
        </p:txBody>
      </p:sp>
    </p:spTree>
    <p:extLst>
      <p:ext uri="{BB962C8B-B14F-4D97-AF65-F5344CB8AC3E}">
        <p14:creationId xmlns:p14="http://schemas.microsoft.com/office/powerpoint/2010/main" val="1193238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8C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4D8A2-1162-4B0F-851B-7E8B80D821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Thank You!</a:t>
            </a:r>
          </a:p>
          <a:p>
            <a:r>
              <a:rPr lang="en-CA" dirty="0"/>
              <a:t>Questions?</a:t>
            </a:r>
            <a:endParaRPr lang="en-P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C0E790-1B83-4E50-8C51-EB8FE8D52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103" y="5653138"/>
            <a:ext cx="34099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6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B5048-4F5E-439F-8DEB-6463DDE4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>
                <a:solidFill>
                  <a:srgbClr val="6D6E71"/>
                </a:solidFill>
              </a:rPr>
              <a:t>Booking your </a:t>
            </a:r>
            <a:r>
              <a:rPr lang="en-US" dirty="0">
                <a:solidFill>
                  <a:srgbClr val="6D6E71"/>
                </a:solidFill>
              </a:rPr>
              <a:t>Telephone Interview is Easier than Before</a:t>
            </a:r>
            <a:r>
              <a:rPr lang="en-US" sz="2800" b="0" dirty="0">
                <a:solidFill>
                  <a:srgbClr val="6D6E71"/>
                </a:solidFill>
              </a:rPr>
              <a:t>! </a:t>
            </a:r>
            <a:endParaRPr lang="en-US" sz="2800" b="0" dirty="0">
              <a:solidFill>
                <a:srgbClr val="4B8CC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C8584-EFB5-46F5-8EF4-5600CBA12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013" y="1709940"/>
            <a:ext cx="9437383" cy="4102385"/>
          </a:xfrm>
        </p:spPr>
        <p:txBody>
          <a:bodyPr>
            <a:noAutofit/>
          </a:bodyPr>
          <a:lstStyle/>
          <a:p>
            <a:pPr marL="355600" indent="-34290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Dynacare has created an effortless appointment booking and management system to allow advisors and applicants to schedule their own telephone interview through a secure online portal.</a:t>
            </a:r>
          </a:p>
          <a:p>
            <a:pPr marL="355600" indent="-34290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By receiving the applicant’s email address and/or cell 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phone number,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advisor or applicant will be able to schedule, change or cancel their own appointments, at their own time!</a:t>
            </a:r>
          </a:p>
          <a:p>
            <a:pPr marL="355600" indent="-34290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To ensure an overall positive experience for the applicant, we encourage you to provide us with the applicant’s email and cellphone number when ordering the Tele-Interview.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1D0A778-A4DC-4616-9AEB-8364085D6074}"/>
              </a:ext>
            </a:extLst>
          </p:cNvPr>
          <p:cNvSpPr txBox="1">
            <a:spLocks/>
          </p:cNvSpPr>
          <p:nvPr/>
        </p:nvSpPr>
        <p:spPr>
          <a:xfrm>
            <a:off x="491655" y="872318"/>
            <a:ext cx="11328400" cy="4340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800" b="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20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lang="en-US"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PH" sz="1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4B8CCA"/>
              </a:solidFill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EC07011B-B8DE-43AA-8EEF-FCA893DC53FE}"/>
              </a:ext>
            </a:extLst>
          </p:cNvPr>
          <p:cNvSpPr/>
          <p:nvPr/>
        </p:nvSpPr>
        <p:spPr>
          <a:xfrm>
            <a:off x="574469" y="1450885"/>
            <a:ext cx="10995741" cy="64133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4B8CCA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50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B5048-4F5E-439F-8DEB-6463DDE4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D6E71"/>
                </a:solidFill>
              </a:rPr>
              <a:t>What are the benefits of the DIS Scheduler</a:t>
            </a:r>
            <a:endParaRPr lang="en-US" sz="2800" b="0" dirty="0">
              <a:solidFill>
                <a:srgbClr val="6D6E71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1D0A778-A4DC-4616-9AEB-8364085D6074}"/>
              </a:ext>
            </a:extLst>
          </p:cNvPr>
          <p:cNvSpPr txBox="1">
            <a:spLocks/>
          </p:cNvSpPr>
          <p:nvPr/>
        </p:nvSpPr>
        <p:spPr>
          <a:xfrm>
            <a:off x="491655" y="872318"/>
            <a:ext cx="11328400" cy="4340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1800" b="0" kern="12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20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lang="en-US" sz="18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PH" sz="1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4B8CCA"/>
              </a:solidFill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EC07011B-B8DE-43AA-8EEF-FCA893DC53FE}"/>
              </a:ext>
            </a:extLst>
          </p:cNvPr>
          <p:cNvSpPr/>
          <p:nvPr/>
        </p:nvSpPr>
        <p:spPr>
          <a:xfrm>
            <a:off x="574469" y="1450885"/>
            <a:ext cx="10995741" cy="64133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4B8CCA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60395A-1F87-49CB-95DE-2BDFEE9428EC}"/>
              </a:ext>
            </a:extLst>
          </p:cNvPr>
          <p:cNvSpPr txBox="1"/>
          <p:nvPr/>
        </p:nvSpPr>
        <p:spPr>
          <a:xfrm>
            <a:off x="491654" y="1688368"/>
            <a:ext cx="4616605" cy="442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rgbClr val="4B8CCA"/>
                </a:solidFill>
              </a:rPr>
              <a:t>Advisor Benefits</a:t>
            </a:r>
          </a:p>
          <a:p>
            <a:pPr algn="ctr"/>
            <a:endParaRPr lang="en-US" dirty="0"/>
          </a:p>
          <a:p>
            <a:pPr marL="285750" indent="-285750">
              <a:lnSpc>
                <a:spcPct val="112000"/>
              </a:lnSpc>
              <a:spcAft>
                <a:spcPts val="12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en-US" dirty="0"/>
              <a:t>Automated email notifications when the applicant's appointment has been scheduled or changed</a:t>
            </a:r>
          </a:p>
          <a:p>
            <a:pPr marL="285750" indent="-285750">
              <a:lnSpc>
                <a:spcPct val="112000"/>
              </a:lnSpc>
              <a:spcAft>
                <a:spcPts val="12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en-US" dirty="0"/>
              <a:t>Speed to access of appointments – advisors can book for the applicant</a:t>
            </a:r>
          </a:p>
          <a:p>
            <a:pPr marL="285750" indent="-285750">
              <a:lnSpc>
                <a:spcPct val="112000"/>
              </a:lnSpc>
              <a:spcAft>
                <a:spcPts val="12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en-US" dirty="0"/>
              <a:t>One SSO access through the </a:t>
            </a:r>
            <a:r>
              <a:rPr lang="en-US" dirty="0" err="1"/>
              <a:t>iCARE</a:t>
            </a:r>
            <a:r>
              <a:rPr lang="en-US" dirty="0"/>
              <a:t> ordering system – all advisors can have an </a:t>
            </a:r>
            <a:r>
              <a:rPr lang="en-US" dirty="0" err="1"/>
              <a:t>iCARE</a:t>
            </a:r>
            <a:r>
              <a:rPr lang="en-US" dirty="0"/>
              <a:t> profile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476212-78AA-4130-B8BA-BF651423E61B}"/>
              </a:ext>
            </a:extLst>
          </p:cNvPr>
          <p:cNvSpPr txBox="1"/>
          <p:nvPr/>
        </p:nvSpPr>
        <p:spPr>
          <a:xfrm>
            <a:off x="6355491" y="1783365"/>
            <a:ext cx="4376678" cy="387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4B8CCA"/>
              </a:buClr>
            </a:pPr>
            <a:r>
              <a:rPr lang="en-US" u="sng" dirty="0">
                <a:solidFill>
                  <a:srgbClr val="4B8CCA"/>
                </a:solidFill>
              </a:rPr>
              <a:t>Applicant Benefits</a:t>
            </a:r>
          </a:p>
          <a:p>
            <a:pPr marL="285750" indent="-285750">
              <a:buClr>
                <a:srgbClr val="4B8CCA"/>
              </a:buClr>
              <a:buFont typeface="Wingdings" panose="05000000000000000000" pitchFamily="2" charset="2"/>
              <a:buChar char="§"/>
            </a:pPr>
            <a:endParaRPr lang="en-US" u="sng" dirty="0">
              <a:solidFill>
                <a:srgbClr val="4B8CCA"/>
              </a:solidFill>
            </a:endParaRPr>
          </a:p>
          <a:p>
            <a:pPr marL="285750" indent="-285750">
              <a:lnSpc>
                <a:spcPct val="112000"/>
              </a:lnSpc>
              <a:spcAft>
                <a:spcPts val="12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en-US" dirty="0"/>
              <a:t>Applicants self-manage their appointment and schedule</a:t>
            </a:r>
          </a:p>
          <a:p>
            <a:pPr marL="285750" indent="-285750">
              <a:lnSpc>
                <a:spcPct val="112000"/>
              </a:lnSpc>
              <a:spcAft>
                <a:spcPts val="12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en-US" dirty="0"/>
              <a:t>No telephone tag </a:t>
            </a:r>
          </a:p>
          <a:p>
            <a:pPr marL="285750" indent="-285750">
              <a:lnSpc>
                <a:spcPct val="112000"/>
              </a:lnSpc>
              <a:spcAft>
                <a:spcPts val="12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en-US" dirty="0"/>
              <a:t>Checklist of required documents provided prior to the call</a:t>
            </a:r>
          </a:p>
          <a:p>
            <a:pPr marL="285750" indent="-285750">
              <a:lnSpc>
                <a:spcPct val="112000"/>
              </a:lnSpc>
              <a:spcAft>
                <a:spcPts val="12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en-US" dirty="0"/>
              <a:t>Email or text message appointment reminders 24 hours and 1 hour before the appointment</a:t>
            </a:r>
          </a:p>
        </p:txBody>
      </p:sp>
    </p:spTree>
    <p:extLst>
      <p:ext uri="{BB962C8B-B14F-4D97-AF65-F5344CB8AC3E}">
        <p14:creationId xmlns:p14="http://schemas.microsoft.com/office/powerpoint/2010/main" val="1294963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B5048-4F5E-439F-8DEB-6463DDE4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>
                <a:solidFill>
                  <a:srgbClr val="6D6E71"/>
                </a:solidFill>
              </a:rPr>
              <a:t>FAQs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C8584-EFB5-46F5-8EF4-5600CBA12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220" y="1712377"/>
            <a:ext cx="10407954" cy="4118055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4B8CC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Why was the DIS Scheduler developed? </a:t>
            </a:r>
          </a:p>
          <a:p>
            <a:pPr marL="625475" marR="0" lvl="1" indent="-28575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Verdana" panose="020B0604030504040204" pitchFamily="34" charset="0"/>
              <a:buChar char="−"/>
            </a:pPr>
            <a:r>
              <a:rPr lang="en-US" sz="1400" b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 want to be able to control our own lives by scheduling our own appointments when convenient. Several companies already offer online scheduling tools – i.e. massage therapy, dental appointments</a:t>
            </a:r>
            <a:r>
              <a:rPr lang="en-US" sz="1400" b="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restaurants. We want to remove callouts, telephone tag, have a better TAT and avoid no-shows.</a:t>
            </a:r>
            <a:endParaRPr lang="en-US" sz="1400" dirty="0">
              <a:solidFill>
                <a:schemeClr val="bg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4B8CC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When will the scheduler be launched? </a:t>
            </a:r>
          </a:p>
          <a:p>
            <a:pPr marL="625475" marR="0" lvl="1" indent="-28575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Verdana" panose="020B0604030504040204" pitchFamily="34" charset="0"/>
              <a:buChar char="−"/>
            </a:pPr>
            <a:r>
              <a:rPr lang="en-US" sz="1400" b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Launched January 9</a:t>
            </a:r>
            <a:r>
              <a:rPr lang="en-US" sz="1400" b="0" baseline="3000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400" b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2023</a:t>
            </a:r>
          </a:p>
          <a:p>
            <a:pPr marL="342900" marR="0" lvl="0" indent="-34290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4B8CC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Who can schedule the telephone interview?</a:t>
            </a:r>
          </a:p>
          <a:p>
            <a:pPr marL="625475" marR="0" lvl="1" indent="-28575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Verdana" panose="020B0604030504040204" pitchFamily="34" charset="0"/>
              <a:buChar char="−"/>
            </a:pPr>
            <a:r>
              <a:rPr lang="en-US" sz="1400" b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Advisors and Applicants through the scheduling tool </a:t>
            </a:r>
          </a:p>
          <a:p>
            <a:pPr marL="342900" marR="0" lvl="0" indent="-34290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4B8CC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Will there be a change to the ordering process?</a:t>
            </a:r>
          </a:p>
          <a:p>
            <a:pPr marL="625475" marR="0" lvl="1" indent="-28575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Verdana" panose="020B0604030504040204" pitchFamily="34" charset="0"/>
              <a:buChar char="−"/>
            </a:pPr>
            <a:r>
              <a:rPr lang="en-US" sz="1400" b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No, there is no change to the ordering process.</a:t>
            </a:r>
          </a:p>
          <a:p>
            <a:pPr marL="342900" marR="0" lvl="0" indent="-34290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4B8CC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Will there be a change to the delivery of the interview transcripts and recordings to the carrier? </a:t>
            </a:r>
          </a:p>
          <a:p>
            <a:pPr marL="625475" marR="0" lvl="1" indent="-28575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Verdana" panose="020B0604030504040204" pitchFamily="34" charset="0"/>
              <a:buChar char="−"/>
            </a:pPr>
            <a:r>
              <a:rPr lang="en-US" sz="1400" b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No, there is no change to the delivery process.  </a:t>
            </a:r>
          </a:p>
          <a:p>
            <a:pPr marL="342900" marR="0" lvl="0" indent="-34290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4B8CC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if an advisor does not have an iCare advisor profile to access the scheduler?</a:t>
            </a:r>
          </a:p>
          <a:p>
            <a:pPr marL="625475" marR="0" lvl="1" indent="-28575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Verdana" panose="020B0604030504040204" pitchFamily="34" charset="0"/>
              <a:buChar char="−"/>
            </a:pPr>
            <a:r>
              <a:rPr lang="en-US" sz="1400" b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 advisors can create their advisor profile at </a:t>
            </a:r>
            <a:r>
              <a:rPr lang="en-US" sz="1400" dirty="0">
                <a:solidFill>
                  <a:srgbClr val="6D6E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https://orders.dynacare.ca/customer</a:t>
            </a:r>
            <a:r>
              <a:rPr lang="en-US" sz="1400" b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742950" lvl="1" indent="-28575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Courier New" panose="02070309020205020404" pitchFamily="49" charset="0"/>
              <a:buChar char="o"/>
            </a:pPr>
            <a:endParaRPr lang="en-US" sz="1100" b="0" dirty="0">
              <a:solidFill>
                <a:schemeClr val="bg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12000"/>
              </a:lnSpc>
              <a:spcBef>
                <a:spcPts val="800"/>
              </a:spcBef>
              <a:spcAft>
                <a:spcPts val="600"/>
              </a:spcAft>
              <a:buClr>
                <a:srgbClr val="4B8CCA"/>
              </a:buClr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0131D80E-D86F-4D7E-895E-C663F909D609}"/>
              </a:ext>
            </a:extLst>
          </p:cNvPr>
          <p:cNvSpPr/>
          <p:nvPr/>
        </p:nvSpPr>
        <p:spPr>
          <a:xfrm>
            <a:off x="574469" y="1450885"/>
            <a:ext cx="10995741" cy="64133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4B8CCA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7611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B5048-4F5E-439F-8DEB-6463DDE4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>
                <a:solidFill>
                  <a:srgbClr val="6D6E71"/>
                </a:solidFill>
              </a:rPr>
              <a:t>FAQs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C8584-EFB5-46F5-8EF4-5600CBA122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112000"/>
              </a:lnSpc>
              <a:spcBef>
                <a:spcPts val="0"/>
              </a:spcBef>
              <a:spcAft>
                <a:spcPts val="800"/>
              </a:spcAft>
              <a:buClr>
                <a:srgbClr val="4B8CCA"/>
              </a:buClr>
            </a:pPr>
            <a:r>
              <a:rPr lang="en-US" sz="1400" b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895F3E-C7DB-4532-B228-DCEE0D31CC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599" y="1725611"/>
            <a:ext cx="10432449" cy="4767263"/>
          </a:xfrm>
        </p:spPr>
        <p:txBody>
          <a:bodyPr>
            <a:normAutofit/>
          </a:bodyPr>
          <a:lstStyle/>
          <a:p>
            <a:pPr marL="346075" marR="0" lvl="0" indent="-346075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Wingdings" panose="05000000000000000000" pitchFamily="2" charset="2"/>
              <a:buChar char="§"/>
              <a:tabLst>
                <a:tab pos="346075" algn="l"/>
              </a:tabLst>
            </a:pPr>
            <a:r>
              <a:rPr lang="en-US" dirty="0">
                <a:solidFill>
                  <a:srgbClr val="4B8CC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How does the advisor schedule the appointment on behalf of the applicant? </a:t>
            </a:r>
          </a:p>
          <a:p>
            <a:pPr marL="644525" lvl="2" indent="-28575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Verdana" panose="020B0604030504040204" pitchFamily="34" charset="0"/>
              <a:buChar char="−"/>
              <a:tabLst>
                <a:tab pos="346075" algn="l"/>
              </a:tabLst>
            </a:pPr>
            <a:r>
              <a:rPr lang="en-US" b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advisor will log into the portal and provide certain identifiers (iCare number, policy/application number, DOB, name). If all the identifiers match the order received in iCare, the advisor will be able to schedule the appointment on behalf of the applicant. </a:t>
            </a:r>
          </a:p>
          <a:p>
            <a:pPr marL="346075" marR="0" lvl="0" indent="-346075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Wingdings" panose="05000000000000000000" pitchFamily="2" charset="2"/>
              <a:buChar char="§"/>
              <a:tabLst>
                <a:tab pos="346075" algn="l"/>
              </a:tabLst>
            </a:pPr>
            <a:r>
              <a:rPr lang="en-US" dirty="0">
                <a:solidFill>
                  <a:srgbClr val="4B8CC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How is the applicant notified their advisor scheduled an appointment on their behalf? </a:t>
            </a:r>
          </a:p>
          <a:p>
            <a:pPr marL="644525" lvl="2" indent="-28575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Verdana" panose="020B0604030504040204" pitchFamily="34" charset="0"/>
              <a:buChar char="−"/>
              <a:tabLst>
                <a:tab pos="346075" algn="l"/>
              </a:tabLst>
            </a:pPr>
            <a:r>
              <a:rPr lang="en-US" b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applicant will receive an email with a link to click to confirm their appointment. </a:t>
            </a:r>
            <a:endParaRPr lang="en-US" dirty="0">
              <a:solidFill>
                <a:schemeClr val="bg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6075" marR="0" lvl="0" indent="-346075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Wingdings" panose="05000000000000000000" pitchFamily="2" charset="2"/>
              <a:buChar char="§"/>
              <a:tabLst>
                <a:tab pos="346075" algn="l"/>
              </a:tabLst>
            </a:pPr>
            <a:r>
              <a:rPr lang="en-US" dirty="0">
                <a:solidFill>
                  <a:srgbClr val="4B8CC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if the applicant does not confirm the appointment? </a:t>
            </a:r>
          </a:p>
          <a:p>
            <a:pPr marL="644525" lvl="2" indent="-28575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Verdana" panose="020B0604030504040204" pitchFamily="34" charset="0"/>
              <a:buChar char="−"/>
              <a:tabLst>
                <a:tab pos="346075" algn="l"/>
              </a:tabLst>
            </a:pPr>
            <a:r>
              <a:rPr lang="en-US" b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Our interviewer will still contact the client during the scheduled timeframe to complete the interview. </a:t>
            </a:r>
            <a:endParaRPr lang="en-US" dirty="0">
              <a:solidFill>
                <a:schemeClr val="bg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6075" marR="0" lvl="0" indent="-346075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Wingdings" panose="05000000000000000000" pitchFamily="2" charset="2"/>
              <a:buChar char="§"/>
              <a:tabLst>
                <a:tab pos="346075" algn="l"/>
              </a:tabLst>
            </a:pPr>
            <a:r>
              <a:rPr lang="en-US" dirty="0">
                <a:solidFill>
                  <a:srgbClr val="4B8CC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if the applicant is a no-show?</a:t>
            </a:r>
          </a:p>
          <a:p>
            <a:pPr marL="644525" lvl="2" indent="-28575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Verdana" panose="020B0604030504040204" pitchFamily="34" charset="0"/>
              <a:buChar char="−"/>
              <a:tabLst>
                <a:tab pos="346075" algn="l"/>
              </a:tabLst>
            </a:pPr>
            <a:r>
              <a:rPr lang="en-US" b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Our team will proceed with the standard problem file procedure and contact the applicant to reschedule the appointment or contact the carrier to advise of the delay.  </a:t>
            </a:r>
            <a:endParaRPr lang="en-US" sz="1600" b="0" dirty="0">
              <a:solidFill>
                <a:schemeClr val="bg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6075" marR="0" lvl="0" indent="-346075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Wingdings" panose="05000000000000000000" pitchFamily="2" charset="2"/>
              <a:buChar char="§"/>
              <a:tabLst>
                <a:tab pos="346075" algn="l"/>
              </a:tabLst>
            </a:pPr>
            <a:r>
              <a:rPr lang="en-US" dirty="0">
                <a:solidFill>
                  <a:srgbClr val="4B8CC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if we do not have the applicant’s email address?</a:t>
            </a:r>
          </a:p>
          <a:p>
            <a:pPr marL="644525" lvl="2" indent="-28575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4B8CCA"/>
              </a:buClr>
              <a:buFont typeface="Verdana" panose="020B0604030504040204" pitchFamily="34" charset="0"/>
              <a:buChar char="−"/>
              <a:tabLst>
                <a:tab pos="346075" algn="l"/>
              </a:tabLst>
            </a:pPr>
            <a:r>
              <a:rPr lang="en-US" b="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cell phone number could be as effective as we will send the applicant a text message with a link to the scheduling tool.</a:t>
            </a: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DC7E66C1-975B-4FFA-A3B7-E2E9A4CA9B83}"/>
              </a:ext>
            </a:extLst>
          </p:cNvPr>
          <p:cNvSpPr/>
          <p:nvPr/>
        </p:nvSpPr>
        <p:spPr>
          <a:xfrm>
            <a:off x="574469" y="1450885"/>
            <a:ext cx="10995741" cy="64133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4B8CCA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0943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98FBA-EB60-4DD5-AC43-06071C9F6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Advisors can access the DIS Scheduler from </a:t>
            </a:r>
            <a:r>
              <a:rPr lang="en-US" dirty="0" err="1"/>
              <a:t>iCARE</a:t>
            </a:r>
            <a:r>
              <a:rPr lang="en-US" dirty="0"/>
              <a:t> with one click</a:t>
            </a: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950809DA-3502-4DB8-A265-E0EFE9D53567}"/>
              </a:ext>
            </a:extLst>
          </p:cNvPr>
          <p:cNvSpPr/>
          <p:nvPr/>
        </p:nvSpPr>
        <p:spPr>
          <a:xfrm>
            <a:off x="574469" y="1450885"/>
            <a:ext cx="10995741" cy="64133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4B8CCA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63FEBA-B8BB-4208-BEC8-2B6816741017}"/>
              </a:ext>
            </a:extLst>
          </p:cNvPr>
          <p:cNvSpPr txBox="1"/>
          <p:nvPr/>
        </p:nvSpPr>
        <p:spPr>
          <a:xfrm>
            <a:off x="574469" y="2052967"/>
            <a:ext cx="10995741" cy="389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40B8B0-5A40-4E11-B9EE-741731C50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70" y="1792911"/>
            <a:ext cx="9599434" cy="38625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2FB99-DCD2-4649-80E4-C3BDF0216CE4}"/>
              </a:ext>
            </a:extLst>
          </p:cNvPr>
          <p:cNvSpPr/>
          <p:nvPr/>
        </p:nvSpPr>
        <p:spPr>
          <a:xfrm>
            <a:off x="651470" y="4451572"/>
            <a:ext cx="4613549" cy="1242362"/>
          </a:xfrm>
          <a:prstGeom prst="rect">
            <a:avLst/>
          </a:prstGeom>
          <a:noFill/>
          <a:ln w="38100">
            <a:solidFill>
              <a:srgbClr val="4B8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61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54247B-4643-4A4F-B460-2DB865F00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647" y="1746649"/>
            <a:ext cx="5102420" cy="45418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798FBA-EB60-4DD5-AC43-06071C9F6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Applicants can access the DIS Scheduler by clicking the link in the email </a:t>
            </a:r>
            <a:br>
              <a:rPr lang="en-US" dirty="0"/>
            </a:br>
            <a:endParaRPr lang="en-US" dirty="0"/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950809DA-3502-4DB8-A265-E0EFE9D53567}"/>
              </a:ext>
            </a:extLst>
          </p:cNvPr>
          <p:cNvSpPr/>
          <p:nvPr/>
        </p:nvSpPr>
        <p:spPr>
          <a:xfrm>
            <a:off x="574469" y="1450885"/>
            <a:ext cx="10995741" cy="64133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4B8CCA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32FB99-DCD2-4649-80E4-C3BDF0216CE4}"/>
              </a:ext>
            </a:extLst>
          </p:cNvPr>
          <p:cNvSpPr/>
          <p:nvPr/>
        </p:nvSpPr>
        <p:spPr>
          <a:xfrm>
            <a:off x="3128214" y="4673555"/>
            <a:ext cx="3513220" cy="1428866"/>
          </a:xfrm>
          <a:prstGeom prst="rect">
            <a:avLst/>
          </a:prstGeom>
          <a:noFill/>
          <a:ln w="38100">
            <a:solidFill>
              <a:srgbClr val="4B8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73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98FBA-EB60-4DD5-AC43-06071C9F6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Once logged into </a:t>
            </a:r>
            <a:r>
              <a:rPr lang="en-US" dirty="0" err="1"/>
              <a:t>iCARE</a:t>
            </a:r>
            <a:r>
              <a:rPr lang="en-US" dirty="0"/>
              <a:t>, Advisor can search for the Tele-Interview Order in the </a:t>
            </a:r>
            <a:r>
              <a:rPr lang="en-US" dirty="0" err="1"/>
              <a:t>iCARE</a:t>
            </a:r>
            <a:r>
              <a:rPr lang="en-US" dirty="0"/>
              <a:t> system</a:t>
            </a: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950809DA-3502-4DB8-A265-E0EFE9D53567}"/>
              </a:ext>
            </a:extLst>
          </p:cNvPr>
          <p:cNvSpPr/>
          <p:nvPr/>
        </p:nvSpPr>
        <p:spPr>
          <a:xfrm>
            <a:off x="574469" y="1450885"/>
            <a:ext cx="10995741" cy="64133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4B8CCA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53D66-80DF-469F-A509-3A73E8C9E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130" y="1699829"/>
            <a:ext cx="5929161" cy="35588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5E8906-8977-4CB6-B2D8-16079896411B}"/>
              </a:ext>
            </a:extLst>
          </p:cNvPr>
          <p:cNvSpPr txBox="1"/>
          <p:nvPr/>
        </p:nvSpPr>
        <p:spPr>
          <a:xfrm>
            <a:off x="473832" y="1640964"/>
            <a:ext cx="3982666" cy="2852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lnSpc>
                <a:spcPct val="112000"/>
              </a:lnSpc>
              <a:spcAft>
                <a:spcPts val="1200"/>
              </a:spcAft>
              <a:buClr>
                <a:srgbClr val="4B8CCA"/>
              </a:buClr>
              <a:buFont typeface="Wingdings" panose="05000000000000000000" pitchFamily="2" charset="2"/>
              <a:buChar char="§"/>
            </a:pPr>
            <a:r>
              <a:rPr lang="en-US" dirty="0"/>
              <a:t>Advisors will be able to search for the most up to date status of an order by providing the following information: </a:t>
            </a:r>
          </a:p>
          <a:p>
            <a:pPr marL="625475" lvl="1" indent="-285750">
              <a:lnSpc>
                <a:spcPct val="112000"/>
              </a:lnSpc>
              <a:spcAft>
                <a:spcPts val="1200"/>
              </a:spcAft>
              <a:buClr>
                <a:srgbClr val="4B8CCA"/>
              </a:buClr>
              <a:buFont typeface="Verdana" panose="020B0604030504040204" pitchFamily="34" charset="0"/>
              <a:buChar char="−"/>
            </a:pPr>
            <a:r>
              <a:rPr lang="en-US" dirty="0"/>
              <a:t>iCare Order # </a:t>
            </a:r>
            <a:r>
              <a:rPr lang="en-US" b="1" dirty="0"/>
              <a:t>OR</a:t>
            </a:r>
            <a:r>
              <a:rPr lang="en-US" dirty="0"/>
              <a:t> Policy #</a:t>
            </a:r>
          </a:p>
          <a:p>
            <a:pPr marL="625475" lvl="1" indent="-285750">
              <a:lnSpc>
                <a:spcPct val="112000"/>
              </a:lnSpc>
              <a:spcAft>
                <a:spcPts val="1200"/>
              </a:spcAft>
              <a:buClr>
                <a:srgbClr val="4B8CCA"/>
              </a:buClr>
              <a:buFont typeface="Verdana" panose="020B0604030504040204" pitchFamily="34" charset="0"/>
              <a:buChar char="−"/>
            </a:pPr>
            <a:r>
              <a:rPr lang="en-US" dirty="0"/>
              <a:t>Applicants DOB </a:t>
            </a:r>
            <a:r>
              <a:rPr lang="en-US" b="1" dirty="0"/>
              <a:t>AND</a:t>
            </a:r>
            <a:r>
              <a:rPr lang="en-US" dirty="0"/>
              <a:t> Applicants Last Name</a:t>
            </a:r>
          </a:p>
        </p:txBody>
      </p:sp>
    </p:spTree>
    <p:extLst>
      <p:ext uri="{BB962C8B-B14F-4D97-AF65-F5344CB8AC3E}">
        <p14:creationId xmlns:p14="http://schemas.microsoft.com/office/powerpoint/2010/main" val="2369950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>
            <a:extLst>
              <a:ext uri="{FF2B5EF4-FFF2-40B4-BE49-F238E27FC236}">
                <a16:creationId xmlns:a16="http://schemas.microsoft.com/office/drawing/2014/main" id="{78FE5CC0-CABD-4E5C-A28F-DA1190A7B71C}"/>
              </a:ext>
            </a:extLst>
          </p:cNvPr>
          <p:cNvSpPr/>
          <p:nvPr/>
        </p:nvSpPr>
        <p:spPr>
          <a:xfrm>
            <a:off x="574469" y="1450885"/>
            <a:ext cx="10995741" cy="64133"/>
          </a:xfrm>
          <a:custGeom>
            <a:avLst/>
            <a:gdLst/>
            <a:ahLst/>
            <a:cxnLst/>
            <a:rect l="l" t="t" r="r" b="b"/>
            <a:pathLst>
              <a:path w="11275060">
                <a:moveTo>
                  <a:pt x="0" y="0"/>
                </a:moveTo>
                <a:lnTo>
                  <a:pt x="11274552" y="0"/>
                </a:lnTo>
              </a:path>
            </a:pathLst>
          </a:custGeom>
          <a:ln w="6350">
            <a:solidFill>
              <a:srgbClr val="4B8CCA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E1B903-3DB7-4457-BBCD-F9D5137B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the appointment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CFF4D3-6A9D-45B1-AD07-12D876E2A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578" y="1725613"/>
            <a:ext cx="6837399" cy="4135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0986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6D6E71"/>
      </a:dk1>
      <a:lt1>
        <a:sysClr val="window" lastClr="FFFFFF"/>
      </a:lt1>
      <a:dk2>
        <a:srgbClr val="6D6E71"/>
      </a:dk2>
      <a:lt2>
        <a:srgbClr val="F2F2F2"/>
      </a:lt2>
      <a:accent1>
        <a:srgbClr val="78BE20"/>
      </a:accent1>
      <a:accent2>
        <a:srgbClr val="FCB53B"/>
      </a:accent2>
      <a:accent3>
        <a:srgbClr val="00B5D1"/>
      </a:accent3>
      <a:accent4>
        <a:srgbClr val="0070C0"/>
      </a:accent4>
      <a:accent5>
        <a:srgbClr val="9D6DCD"/>
      </a:accent5>
      <a:accent6>
        <a:srgbClr val="FFD811"/>
      </a:accent6>
      <a:hlink>
        <a:srgbClr val="00B5D1"/>
      </a:hlink>
      <a:folHlink>
        <a:srgbClr val="FCB53B"/>
      </a:folHlink>
    </a:clrScheme>
    <a:fontScheme name="Headline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14790</TotalTime>
  <Words>860</Words>
  <Application>Microsoft Office PowerPoint</Application>
  <PresentationFormat>Widescreen</PresentationFormat>
  <Paragraphs>88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Verdana</vt:lpstr>
      <vt:lpstr>Wingdings</vt:lpstr>
      <vt:lpstr>Office Theme</vt:lpstr>
      <vt:lpstr>PowerPoint Presentation</vt:lpstr>
      <vt:lpstr>Booking your Telephone Interview is Easier than Before! </vt:lpstr>
      <vt:lpstr>What are the benefits of the DIS Scheduler</vt:lpstr>
      <vt:lpstr>FAQs</vt:lpstr>
      <vt:lpstr>FAQs</vt:lpstr>
      <vt:lpstr>Advisors can access the DIS Scheduler from iCARE with one click</vt:lpstr>
      <vt:lpstr>Applicants can access the DIS Scheduler by clicking the link in the email  </vt:lpstr>
      <vt:lpstr>Once logged into iCARE, Advisor can search for the Tele-Interview Order in the iCARE system</vt:lpstr>
      <vt:lpstr>Scheduling the appointment</vt:lpstr>
      <vt:lpstr>The advisor or Applicant will be able to select the appointment date and time by clicking on the Calendar. </vt:lpstr>
      <vt:lpstr>Once the appointment is scheduled, there will be a confirmation page with the appointment details. </vt:lpstr>
      <vt:lpstr>Sample Notifications the Applicant will receive</vt:lpstr>
      <vt:lpstr>Sample Notifications the Advisor will receive</vt:lpstr>
      <vt:lpstr>Both the applicant and advisor can receive email notifications </vt:lpstr>
      <vt:lpstr>PowerPoint Presentation</vt:lpstr>
      <vt:lpstr>PowerPoint Presentation</vt:lpstr>
      <vt:lpstr>Applicant’s will be able to reschedule their appointment if needed and watch a preparation video to ensure a positive experience</vt:lpstr>
      <vt:lpstr>How can you ensure maximum success?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Viloria</dc:creator>
  <cp:lastModifiedBy>Melissa Moncrieff</cp:lastModifiedBy>
  <cp:revision>160</cp:revision>
  <dcterms:created xsi:type="dcterms:W3CDTF">2021-07-22T14:08:33Z</dcterms:created>
  <dcterms:modified xsi:type="dcterms:W3CDTF">2023-04-17T23:07:27Z</dcterms:modified>
</cp:coreProperties>
</file>