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9" r:id="rId5"/>
    <p:sldId id="596" r:id="rId6"/>
    <p:sldId id="599" r:id="rId7"/>
    <p:sldId id="617" r:id="rId8"/>
    <p:sldId id="597" r:id="rId9"/>
    <p:sldId id="598" r:id="rId10"/>
    <p:sldId id="603" r:id="rId11"/>
    <p:sldId id="604" r:id="rId12"/>
    <p:sldId id="605" r:id="rId13"/>
    <p:sldId id="594" r:id="rId14"/>
    <p:sldId id="607" r:id="rId15"/>
    <p:sldId id="608" r:id="rId16"/>
    <p:sldId id="610" r:id="rId17"/>
    <p:sldId id="611" r:id="rId18"/>
    <p:sldId id="609" r:id="rId19"/>
    <p:sldId id="613" r:id="rId20"/>
    <p:sldId id="61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les" id="{BC56C440-1020-4E2E-9652-C0F94043C2FC}">
          <p14:sldIdLst>
            <p14:sldId id="259"/>
            <p14:sldId id="596"/>
            <p14:sldId id="599"/>
            <p14:sldId id="617"/>
            <p14:sldId id="597"/>
            <p14:sldId id="598"/>
            <p14:sldId id="603"/>
            <p14:sldId id="604"/>
            <p14:sldId id="605"/>
            <p14:sldId id="594"/>
            <p14:sldId id="607"/>
            <p14:sldId id="608"/>
            <p14:sldId id="610"/>
            <p14:sldId id="611"/>
            <p14:sldId id="609"/>
            <p14:sldId id="613"/>
            <p14:sldId id="61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Pampena" initials="LP" lastIdx="5" clrIdx="0">
    <p:extLst>
      <p:ext uri="{19B8F6BF-5375-455C-9EA6-DF929625EA0E}">
        <p15:presenceInfo xmlns:p15="http://schemas.microsoft.com/office/powerpoint/2012/main" userId="S::PampenaL@dynacare.ca::ebb8499c-c806-4213-8ab6-4e2bca1b14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4B8CCA"/>
    <a:srgbClr val="4B8C1E"/>
    <a:srgbClr val="E5A9C9"/>
    <a:srgbClr val="00B5D1"/>
    <a:srgbClr val="78BE20"/>
    <a:srgbClr val="FCB53B"/>
    <a:srgbClr val="595959"/>
    <a:srgbClr val="FFFFFF"/>
    <a:srgbClr val="73C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90462" autoAdjust="0"/>
  </p:normalViewPr>
  <p:slideViewPr>
    <p:cSldViewPr snapToGrid="0">
      <p:cViewPr varScale="1">
        <p:scale>
          <a:sx n="81" d="100"/>
          <a:sy n="81" d="100"/>
        </p:scale>
        <p:origin x="1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Moncrieff" userId="2d509982-c586-4818-bd96-c046133a7d97" providerId="ADAL" clId="{6BB09F12-F529-4646-B21C-E61553813602}"/>
    <pc:docChg chg="delSld delSection modSection">
      <pc:chgData name="Melissa Moncrieff" userId="2d509982-c586-4818-bd96-c046133a7d97" providerId="ADAL" clId="{6BB09F12-F529-4646-B21C-E61553813602}" dt="2023-04-14T01:41:19.476" v="2" actId="47"/>
      <pc:docMkLst>
        <pc:docMk/>
      </pc:docMkLst>
      <pc:sldChg chg="del">
        <pc:chgData name="Melissa Moncrieff" userId="2d509982-c586-4818-bd96-c046133a7d97" providerId="ADAL" clId="{6BB09F12-F529-4646-B21C-E61553813602}" dt="2023-04-14T01:41:19.476" v="2" actId="47"/>
        <pc:sldMkLst>
          <pc:docMk/>
          <pc:sldMk cId="46720072" sldId="591"/>
        </pc:sldMkLst>
      </pc:sldChg>
      <pc:sldChg chg="del">
        <pc:chgData name="Melissa Moncrieff" userId="2d509982-c586-4818-bd96-c046133a7d97" providerId="ADAL" clId="{6BB09F12-F529-4646-B21C-E61553813602}" dt="2023-04-14T01:41:18.036" v="1" actId="47"/>
        <pc:sldMkLst>
          <pc:docMk/>
          <pc:sldMk cId="1185200010" sldId="6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58E83-081B-4DAD-B108-0ADA6EC7C79D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1737-198A-4BDD-9577-8B1F3C4EA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8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89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588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1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50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61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51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273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38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52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92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86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9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04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90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2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C292-C65F-4061-935D-EB7075654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FDAE1-9ACC-4A46-A7BD-4D1677FE2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E86B-11EC-424B-8E71-9FFC72F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13/04/2023</a:t>
            </a:fld>
            <a:endParaRPr lang="en-P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ABAE-B043-4B6C-97E0-7672D9B0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E70C6-B186-4D9C-8506-9A9DD6CB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00187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A22D-D9FC-4293-B2A3-861790F4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5D99-F9A3-487F-8AD4-7C030E46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D5D0F-4279-406D-8224-82DD863AE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F13C7-93E8-46C9-A910-C2F4F0DE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13/04/2023</a:t>
            </a:fld>
            <a:endParaRPr lang="en-P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3B9BC-E8A2-4679-B5E2-C9EBDB70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2BD01-6E53-4FB5-9205-AC25EF29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5340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DF1D-2285-433D-9907-3D689A1C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3E55F-DCA4-40BE-8329-12182A269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FC41A-30E9-4B84-B3D2-4FD1C89EF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7359-3250-4763-9B3B-FE78FBD2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13/04/2023</a:t>
            </a:fld>
            <a:endParaRPr lang="en-P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C13C8-8F67-4F82-8C68-FB575D78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F4D2A-671F-470E-B8C3-474633E7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1443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E7DB-BCB7-478F-AA9D-3D54A7FB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5963D-8693-41D7-85C6-B98676DAB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15EC6-E506-43DE-8AEC-02F75E34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13/04/2023</a:t>
            </a:fld>
            <a:endParaRPr lang="en-P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147E-BFAA-4E1B-B547-8FA2F089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BE8B7-D6F7-4613-ABEC-50725D56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3990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1AF42-D582-4667-BDBD-9F12FC8D1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D06DC-E0D1-4E83-A407-95018D3E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FE6A-7019-4699-983A-FD39674C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13/04/2023</a:t>
            </a:fld>
            <a:endParaRPr lang="en-P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8F3E-BB0C-4389-98C9-A04477DB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768B-2527-48C7-8302-49A3E9E1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884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A602-8044-4F74-A481-3D41B6EB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8CFD-7FAB-46C3-92D6-B63237DD7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6C334-65D0-41E8-94EF-25B1D2129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3B340-D318-4F74-A664-4C76CCFC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9C7D-0718-4FB1-8ABB-80B408D5261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3C10D-7D29-457A-9DAE-2E60A3DD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607A-CB05-43F7-9BAE-55825954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D414-8A65-4C1F-AEB8-71E2D2CE1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8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61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5">
            <a:extLst>
              <a:ext uri="{FF2B5EF4-FFF2-40B4-BE49-F238E27FC236}">
                <a16:creationId xmlns:a16="http://schemas.microsoft.com/office/drawing/2014/main" id="{D9B63887-D88D-4C6A-8400-99ADF03897B4}"/>
              </a:ext>
            </a:extLst>
          </p:cNvPr>
          <p:cNvSpPr/>
          <p:nvPr userDrawn="1"/>
        </p:nvSpPr>
        <p:spPr>
          <a:xfrm>
            <a:off x="1" y="0"/>
            <a:ext cx="4310048" cy="5892800"/>
          </a:xfrm>
          <a:custGeom>
            <a:avLst/>
            <a:gdLst>
              <a:gd name="connsiteX0" fmla="*/ 0 w 5111785"/>
              <a:gd name="connsiteY0" fmla="*/ 0 h 6855686"/>
              <a:gd name="connsiteX1" fmla="*/ 5111785 w 5111785"/>
              <a:gd name="connsiteY1" fmla="*/ 0 h 6855686"/>
              <a:gd name="connsiteX2" fmla="*/ 5111785 w 5111785"/>
              <a:gd name="connsiteY2" fmla="*/ 0 h 6855686"/>
              <a:gd name="connsiteX3" fmla="*/ 5111785 w 5111785"/>
              <a:gd name="connsiteY3" fmla="*/ 5269840 h 6855686"/>
              <a:gd name="connsiteX4" fmla="*/ 3526012 w 5111785"/>
              <a:gd name="connsiteY4" fmla="*/ 6855687 h 6855686"/>
              <a:gd name="connsiteX5" fmla="*/ 0 w 5111785"/>
              <a:gd name="connsiteY5" fmla="*/ 6855687 h 6855686"/>
              <a:gd name="connsiteX6" fmla="*/ 0 w 5111785"/>
              <a:gd name="connsiteY6" fmla="*/ 6855687 h 6855686"/>
              <a:gd name="connsiteX7" fmla="*/ 0 w 5111785"/>
              <a:gd name="connsiteY7" fmla="*/ 0 h 6855686"/>
              <a:gd name="connsiteX8" fmla="*/ 0 w 5111785"/>
              <a:gd name="connsiteY8" fmla="*/ 0 h 68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785" h="6855686">
                <a:moveTo>
                  <a:pt x="0" y="0"/>
                </a:moveTo>
                <a:lnTo>
                  <a:pt x="5111785" y="0"/>
                </a:lnTo>
                <a:lnTo>
                  <a:pt x="5111785" y="0"/>
                </a:lnTo>
                <a:lnTo>
                  <a:pt x="5111785" y="5269840"/>
                </a:lnTo>
                <a:cubicBezTo>
                  <a:pt x="5111785" y="6145649"/>
                  <a:pt x="4401822" y="6855642"/>
                  <a:pt x="3526012" y="6855687"/>
                </a:cubicBezTo>
                <a:lnTo>
                  <a:pt x="0" y="6855687"/>
                </a:lnTo>
                <a:lnTo>
                  <a:pt x="0" y="685568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B8CCA"/>
          </a:solidFill>
          <a:ln w="7453" cap="flat">
            <a:noFill/>
            <a:prstDash val="solid"/>
            <a:miter/>
          </a:ln>
        </p:spPr>
        <p:txBody>
          <a:bodyPr rtlCol="0" anchor="ctr"/>
          <a:lstStyle/>
          <a:p>
            <a:endParaRPr lang="en-PH" dirty="0"/>
          </a:p>
        </p:txBody>
      </p:sp>
      <p:sp>
        <p:nvSpPr>
          <p:cNvPr id="9" name="Graphic 9">
            <a:extLst>
              <a:ext uri="{FF2B5EF4-FFF2-40B4-BE49-F238E27FC236}">
                <a16:creationId xmlns:a16="http://schemas.microsoft.com/office/drawing/2014/main" id="{5AC5CCE0-9B2F-4391-A8AF-E72792D600A5}"/>
              </a:ext>
            </a:extLst>
          </p:cNvPr>
          <p:cNvSpPr/>
          <p:nvPr userDrawn="1"/>
        </p:nvSpPr>
        <p:spPr>
          <a:xfrm>
            <a:off x="1570322" y="2655195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E3C58-BCD9-41D8-9C67-6E7046147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9">
            <a:extLst>
              <a:ext uri="{FF2B5EF4-FFF2-40B4-BE49-F238E27FC236}">
                <a16:creationId xmlns:a16="http://schemas.microsoft.com/office/drawing/2014/main" id="{CA6F86F5-4028-4E8E-8183-4107963DAB76}"/>
              </a:ext>
            </a:extLst>
          </p:cNvPr>
          <p:cNvSpPr/>
          <p:nvPr userDrawn="1"/>
        </p:nvSpPr>
        <p:spPr>
          <a:xfrm>
            <a:off x="0" y="-18240"/>
            <a:ext cx="5706094" cy="6921884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890EB95-E87F-445C-9476-650076CC1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069" y="6138810"/>
            <a:ext cx="2289454" cy="44422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8182F7-C9FA-4927-9A51-FF41EE1CA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2313099"/>
            <a:ext cx="4158974" cy="87524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48392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9">
            <a:extLst>
              <a:ext uri="{FF2B5EF4-FFF2-40B4-BE49-F238E27FC236}">
                <a16:creationId xmlns:a16="http://schemas.microsoft.com/office/drawing/2014/main" id="{29A4F7E4-522E-4263-8D9B-12E3BA5EE534}"/>
              </a:ext>
            </a:extLst>
          </p:cNvPr>
          <p:cNvSpPr/>
          <p:nvPr userDrawn="1"/>
        </p:nvSpPr>
        <p:spPr>
          <a:xfrm>
            <a:off x="130091" y="3815128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838063-0206-4C37-A554-21F541D4D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069" y="6138810"/>
            <a:ext cx="2289454" cy="444222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C4CFE49-CEE3-427E-BAE8-C190A05E2F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513" y="2560979"/>
            <a:ext cx="4158974" cy="875241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187923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F920-823A-4E7F-BF39-208015955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11331823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C6B3-C92A-4F91-998D-6C271EA8FF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11328400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688E8-625D-4D62-A844-204999908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1725613"/>
            <a:ext cx="11328399" cy="2266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  <a:p>
            <a:pPr lvl="0"/>
            <a:endParaRPr lang="en-P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64EFA-9A1A-4264-B005-31F0BAFACDA7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F70049-B8E9-4259-87BE-FA7A4A6842C3}"/>
              </a:ext>
            </a:extLst>
          </p:cNvPr>
          <p:cNvGrpSpPr/>
          <p:nvPr userDrawn="1"/>
        </p:nvGrpSpPr>
        <p:grpSpPr>
          <a:xfrm>
            <a:off x="7794772" y="3259868"/>
            <a:ext cx="4395903" cy="3664393"/>
            <a:chOff x="4746231" y="1479231"/>
            <a:chExt cx="4395903" cy="3664393"/>
          </a:xfrm>
        </p:grpSpPr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AF9E7BBD-F9AA-4B87-8617-7F7B2949DCA8}"/>
                </a:ext>
              </a:extLst>
            </p:cNvPr>
            <p:cNvSpPr/>
            <p:nvPr/>
          </p:nvSpPr>
          <p:spPr>
            <a:xfrm>
              <a:off x="4746231" y="1479231"/>
              <a:ext cx="3293269" cy="3061334"/>
            </a:xfrm>
            <a:custGeom>
              <a:avLst/>
              <a:gdLst/>
              <a:ahLst/>
              <a:cxnLst/>
              <a:rect l="l" t="t" r="r" b="b"/>
              <a:pathLst>
                <a:path w="4391025" h="4081779">
                  <a:moveTo>
                    <a:pt x="4390618" y="0"/>
                  </a:moveTo>
                  <a:lnTo>
                    <a:pt x="1821256" y="0"/>
                  </a:lnTo>
                  <a:lnTo>
                    <a:pt x="154520" y="1666735"/>
                  </a:lnTo>
                  <a:lnTo>
                    <a:pt x="119473" y="1705438"/>
                  </a:lnTo>
                  <a:lnTo>
                    <a:pt x="88634" y="1747098"/>
                  </a:lnTo>
                  <a:lnTo>
                    <a:pt x="62147" y="1791370"/>
                  </a:lnTo>
                  <a:lnTo>
                    <a:pt x="40155" y="1837909"/>
                  </a:lnTo>
                  <a:lnTo>
                    <a:pt x="22802" y="1886367"/>
                  </a:lnTo>
                  <a:lnTo>
                    <a:pt x="10229" y="1936401"/>
                  </a:lnTo>
                  <a:lnTo>
                    <a:pt x="2581" y="1987663"/>
                  </a:lnTo>
                  <a:lnTo>
                    <a:pt x="0" y="2039810"/>
                  </a:lnTo>
                  <a:lnTo>
                    <a:pt x="0" y="3862120"/>
                  </a:lnTo>
                  <a:lnTo>
                    <a:pt x="4033" y="3905334"/>
                  </a:lnTo>
                  <a:lnTo>
                    <a:pt x="15528" y="3944715"/>
                  </a:lnTo>
                  <a:lnTo>
                    <a:pt x="33571" y="3979885"/>
                  </a:lnTo>
                  <a:lnTo>
                    <a:pt x="57252" y="4010467"/>
                  </a:lnTo>
                  <a:lnTo>
                    <a:pt x="85659" y="4036082"/>
                  </a:lnTo>
                  <a:lnTo>
                    <a:pt x="153008" y="4070904"/>
                  </a:lnTo>
                  <a:lnTo>
                    <a:pt x="228326" y="4081330"/>
                  </a:lnTo>
                  <a:lnTo>
                    <a:pt x="266695" y="4076450"/>
                  </a:lnTo>
                  <a:lnTo>
                    <a:pt x="304323" y="4064338"/>
                  </a:lnTo>
                  <a:lnTo>
                    <a:pt x="340299" y="4044617"/>
                  </a:lnTo>
                  <a:lnTo>
                    <a:pt x="373710" y="4016908"/>
                  </a:lnTo>
                  <a:lnTo>
                    <a:pt x="4390618" y="0"/>
                  </a:lnTo>
                  <a:close/>
                </a:path>
              </a:pathLst>
            </a:custGeom>
            <a:solidFill>
              <a:srgbClr val="BCBEC0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E76279D2-07CB-4AA8-885A-B123C31C0F8A}"/>
                </a:ext>
              </a:extLst>
            </p:cNvPr>
            <p:cNvSpPr/>
            <p:nvPr/>
          </p:nvSpPr>
          <p:spPr>
            <a:xfrm>
              <a:off x="5236609" y="3108608"/>
              <a:ext cx="3905250" cy="2035016"/>
            </a:xfrm>
            <a:custGeom>
              <a:avLst/>
              <a:gdLst/>
              <a:ahLst/>
              <a:cxnLst/>
              <a:rect l="l" t="t" r="r" b="b"/>
              <a:pathLst>
                <a:path w="5207000" h="2713354">
                  <a:moveTo>
                    <a:pt x="5206806" y="0"/>
                  </a:moveTo>
                  <a:lnTo>
                    <a:pt x="2493623" y="2713189"/>
                  </a:lnTo>
                  <a:lnTo>
                    <a:pt x="5062951" y="2713189"/>
                  </a:lnTo>
                  <a:lnTo>
                    <a:pt x="5206806" y="2569333"/>
                  </a:lnTo>
                  <a:lnTo>
                    <a:pt x="5206806" y="0"/>
                  </a:lnTo>
                  <a:close/>
                </a:path>
                <a:path w="5207000" h="2713354">
                  <a:moveTo>
                    <a:pt x="1113398" y="1570560"/>
                  </a:moveTo>
                  <a:lnTo>
                    <a:pt x="1067042" y="1570560"/>
                  </a:lnTo>
                  <a:lnTo>
                    <a:pt x="1020881" y="1575277"/>
                  </a:lnTo>
                  <a:lnTo>
                    <a:pt x="975306" y="1584712"/>
                  </a:lnTo>
                  <a:lnTo>
                    <a:pt x="930708" y="1598863"/>
                  </a:lnTo>
                  <a:lnTo>
                    <a:pt x="887477" y="1617733"/>
                  </a:lnTo>
                  <a:lnTo>
                    <a:pt x="846005" y="1641319"/>
                  </a:lnTo>
                  <a:lnTo>
                    <a:pt x="806680" y="1669623"/>
                  </a:lnTo>
                  <a:lnTo>
                    <a:pt x="769896" y="1702644"/>
                  </a:lnTo>
                  <a:lnTo>
                    <a:pt x="133778" y="2338761"/>
                  </a:lnTo>
                  <a:lnTo>
                    <a:pt x="102424" y="2373451"/>
                  </a:lnTo>
                  <a:lnTo>
                    <a:pt x="75250" y="2410413"/>
                  </a:lnTo>
                  <a:lnTo>
                    <a:pt x="52257" y="2449325"/>
                  </a:lnTo>
                  <a:lnTo>
                    <a:pt x="33444" y="2489859"/>
                  </a:lnTo>
                  <a:lnTo>
                    <a:pt x="18812" y="2531693"/>
                  </a:lnTo>
                  <a:lnTo>
                    <a:pt x="8361" y="2574501"/>
                  </a:lnTo>
                  <a:lnTo>
                    <a:pt x="2090" y="2617958"/>
                  </a:lnTo>
                  <a:lnTo>
                    <a:pt x="0" y="2661740"/>
                  </a:lnTo>
                  <a:lnTo>
                    <a:pt x="2090" y="2705521"/>
                  </a:lnTo>
                  <a:lnTo>
                    <a:pt x="3196" y="2713189"/>
                  </a:lnTo>
                  <a:lnTo>
                    <a:pt x="2421117" y="2713189"/>
                  </a:lnTo>
                  <a:lnTo>
                    <a:pt x="1410535" y="1702644"/>
                  </a:lnTo>
                  <a:lnTo>
                    <a:pt x="1373752" y="1669623"/>
                  </a:lnTo>
                  <a:lnTo>
                    <a:pt x="1334430" y="1641319"/>
                  </a:lnTo>
                  <a:lnTo>
                    <a:pt x="1292959" y="1617733"/>
                  </a:lnTo>
                  <a:lnTo>
                    <a:pt x="1249729" y="1598863"/>
                  </a:lnTo>
                  <a:lnTo>
                    <a:pt x="1205132" y="1584712"/>
                  </a:lnTo>
                  <a:lnTo>
                    <a:pt x="1159558" y="1575277"/>
                  </a:lnTo>
                  <a:lnTo>
                    <a:pt x="1113398" y="1570560"/>
                  </a:lnTo>
                  <a:close/>
                </a:path>
              </a:pathLst>
            </a:custGeom>
            <a:solidFill>
              <a:srgbClr val="63BC47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078B6C69-6A5B-4489-B0E0-2F5B1BAB84A0}"/>
                </a:ext>
              </a:extLst>
            </p:cNvPr>
            <p:cNvSpPr/>
            <p:nvPr/>
          </p:nvSpPr>
          <p:spPr>
            <a:xfrm>
              <a:off x="7076834" y="1479232"/>
              <a:ext cx="2065020" cy="2326958"/>
            </a:xfrm>
            <a:custGeom>
              <a:avLst/>
              <a:gdLst/>
              <a:ahLst/>
              <a:cxnLst/>
              <a:rect l="l" t="t" r="r" b="b"/>
              <a:pathLst>
                <a:path w="2753359" h="3102610">
                  <a:moveTo>
                    <a:pt x="1283144" y="0"/>
                  </a:moveTo>
                  <a:lnTo>
                    <a:pt x="0" y="1283131"/>
                  </a:lnTo>
                  <a:lnTo>
                    <a:pt x="1823453" y="3102229"/>
                  </a:lnTo>
                  <a:lnTo>
                    <a:pt x="2753171" y="2172495"/>
                  </a:lnTo>
                  <a:lnTo>
                    <a:pt x="2753171" y="1470047"/>
                  </a:lnTo>
                  <a:lnTo>
                    <a:pt x="1283144" y="0"/>
                  </a:lnTo>
                  <a:close/>
                </a:path>
              </a:pathLst>
            </a:custGeom>
            <a:solidFill>
              <a:srgbClr val="73A1D6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9F6374C9-E035-48F0-A6CE-F1A607B000C3}"/>
                </a:ext>
              </a:extLst>
            </p:cNvPr>
            <p:cNvSpPr/>
            <p:nvPr/>
          </p:nvSpPr>
          <p:spPr>
            <a:xfrm>
              <a:off x="6112172" y="1479233"/>
              <a:ext cx="1927384" cy="962501"/>
            </a:xfrm>
            <a:custGeom>
              <a:avLst/>
              <a:gdLst/>
              <a:ahLst/>
              <a:cxnLst/>
              <a:rect l="l" t="t" r="r" b="b"/>
              <a:pathLst>
                <a:path w="2569845" h="1283335">
                  <a:moveTo>
                    <a:pt x="2569362" y="0"/>
                  </a:moveTo>
                  <a:lnTo>
                    <a:pt x="0" y="0"/>
                  </a:lnTo>
                  <a:lnTo>
                    <a:pt x="1286217" y="1283131"/>
                  </a:lnTo>
                  <a:lnTo>
                    <a:pt x="2569362" y="0"/>
                  </a:lnTo>
                  <a:close/>
                </a:path>
              </a:pathLst>
            </a:custGeom>
            <a:solidFill>
              <a:srgbClr val="587BA3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C7C5816B-8F4B-4824-BE9E-10FD597F8A42}"/>
                </a:ext>
              </a:extLst>
            </p:cNvPr>
            <p:cNvSpPr/>
            <p:nvPr/>
          </p:nvSpPr>
          <p:spPr>
            <a:xfrm>
              <a:off x="8444428" y="3108608"/>
              <a:ext cx="697706" cy="1393031"/>
            </a:xfrm>
            <a:custGeom>
              <a:avLst/>
              <a:gdLst/>
              <a:ahLst/>
              <a:cxnLst/>
              <a:rect l="l" t="t" r="r" b="b"/>
              <a:pathLst>
                <a:path w="930275" h="1857375">
                  <a:moveTo>
                    <a:pt x="929716" y="0"/>
                  </a:moveTo>
                  <a:lnTo>
                    <a:pt x="0" y="929734"/>
                  </a:lnTo>
                  <a:lnTo>
                    <a:pt x="929716" y="1857239"/>
                  </a:lnTo>
                  <a:lnTo>
                    <a:pt x="929716" y="0"/>
                  </a:lnTo>
                  <a:close/>
                </a:path>
              </a:pathLst>
            </a:custGeom>
            <a:solidFill>
              <a:srgbClr val="2F8F46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77773F4-ACD8-4CF5-936B-39D7CF6B1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F920-823A-4E7F-BF39-208015955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5506397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C6B3-C92A-4F91-998D-6C271EA8FF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5504733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688E8-625D-4D62-A844-204999908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1924397"/>
            <a:ext cx="5504733" cy="2266412"/>
          </a:xfrm>
        </p:spPr>
        <p:txBody>
          <a:bodyPr/>
          <a:lstStyle>
            <a:lvl1pPr marL="0" indent="0">
              <a:buNone/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  <a:p>
            <a:pPr lvl="0"/>
            <a:endParaRPr lang="en-P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64EFA-9A1A-4264-B005-31F0BAFACDA7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C5F2F-7D9E-47FF-9040-61274C9D4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CC2D74A-6C60-422D-9AB5-626A60EFD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0212" y="1834605"/>
            <a:ext cx="8840788" cy="1248464"/>
          </a:xfrm>
        </p:spPr>
        <p:txBody>
          <a:bodyPr/>
          <a:lstStyle>
            <a:lvl1pPr marL="0" indent="0">
              <a:buNone/>
              <a:defRPr/>
            </a:lvl1pPr>
            <a:lvl2pPr>
              <a:buClr>
                <a:srgbClr val="0070C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B3134-E139-46F3-9E5C-979FE5E25B94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4B8CCA"/>
          </a:solidFill>
          <a:ln>
            <a:solidFill>
              <a:srgbClr val="4B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D21689-AC2D-44D0-B2F0-8D5EEAE6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11331823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929611-7A0D-42B0-86C6-6DC3696D0B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11328400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484FC2-26B9-495A-97FF-C2A47C9AD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667D-700C-42FE-8F08-BCB8D962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C6F13-4197-468C-97EE-CD815F0B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13/04/2023</a:t>
            </a:fld>
            <a:endParaRPr lang="en-P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587D8-1876-4FFB-B1FA-81F76F86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F1CC2-E771-4190-955F-B50F67E1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548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62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714A7-2F47-48B1-957D-DDACEC27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93D4-1C84-4477-A6D0-A63A8350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5391"/>
            <a:ext cx="10515600" cy="379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A6747-0930-45DA-98D9-820AF75FCE7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8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0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PH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.sv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3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2.xml"/><Relationship Id="rId7" Type="http://schemas.openxmlformats.org/officeDocument/2006/relationships/image" Target="../media/image1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6.xml"/><Relationship Id="rId7" Type="http://schemas.openxmlformats.org/officeDocument/2006/relationships/image" Target="../media/image1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3.xml"/><Relationship Id="rId7" Type="http://schemas.openxmlformats.org/officeDocument/2006/relationships/image" Target="../media/image19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s://orders.dynacare.ca/customer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ew people having a discussion&#10;&#10;Description automatically generated with low confidence">
            <a:extLst>
              <a:ext uri="{FF2B5EF4-FFF2-40B4-BE49-F238E27FC236}">
                <a16:creationId xmlns:a16="http://schemas.microsoft.com/office/drawing/2014/main" id="{47A04EE8-DB1D-4899-ABFF-52B9CB55DC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30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25CAFA0-2965-4A84-9BA1-638F3B1033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6368716" cy="6368716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DBDCFBF6-5D47-4B7B-B0F6-1B3B01EE187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3548" y="1958417"/>
            <a:ext cx="5652452" cy="3055388"/>
          </a:xfrm>
          <a:prstGeom prst="rect">
            <a:avLst/>
          </a:prstGeom>
        </p:spPr>
        <p:txBody>
          <a:bodyPr vert="horz" wrap="square" lIns="0" tIns="135255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Planificateur de Solutions d’assurance Dynacare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janvier 2023</a:t>
            </a:r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E0D7EF14-F267-4202-8D34-F7404F59AC1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11491" y="3184358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C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E8DD3C-83A4-4C3F-A19B-FAD070B3FE0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3547" y="653821"/>
            <a:ext cx="2963857" cy="5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Prise du rendez-vous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66DFB-D805-4E4F-A957-8586AD0B955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54372" y="1627704"/>
            <a:ext cx="8325705" cy="478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98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 conseiller ou le requérant pourra sélectionner la date et l’heure du rendez-vous en cliquant sur le calendrier.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21F9AA-F0A8-4DA4-A6B8-0467238743F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85" y="1515018"/>
            <a:ext cx="5412157" cy="479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A64CB4-8DB3-40D2-9011-531DFBF1626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85591" y="1690577"/>
            <a:ext cx="1318437" cy="46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5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Une fois le rendez-vous pris, une page de confirmation contenant les détails du rendez-vous apparaîtra à l’écran. 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7959BA30-6D66-469B-9AA7-5568D078CCB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63" y="1642010"/>
            <a:ext cx="8310048" cy="450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9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Exemples des notifications que le </a:t>
            </a:r>
            <a:r>
              <a:rPr lang="fr-CA" b="1" dirty="0"/>
              <a:t>requérant </a:t>
            </a:r>
            <a:r>
              <a:rPr lang="fr-CA" dirty="0"/>
              <a:t>recevra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63861-2FE3-4DFE-B120-5C2DBC8201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9972" y="1652381"/>
            <a:ext cx="4307957" cy="460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9A400-52E4-457C-B9ED-FB6646E926B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54502" y="1618819"/>
            <a:ext cx="4603898" cy="464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29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Exemples des notifications que le </a:t>
            </a:r>
            <a:r>
              <a:rPr lang="fr-CA" b="1" dirty="0"/>
              <a:t>conseiller </a:t>
            </a:r>
            <a:r>
              <a:rPr lang="fr-CA" dirty="0"/>
              <a:t>recevra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D9387-0BA3-43CE-A886-7AEADFFA46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74223" y="1562558"/>
            <a:ext cx="4479870" cy="482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CAA5A3-4AAE-4B5D-84E6-74EE19CB460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29927" y="1562559"/>
            <a:ext cx="4205599" cy="482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91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 conseiller et le requérant peuvent tous deux recevoir des notifications par courriel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4FAF7-0FEA-44BD-B3DB-0E5C8E834B4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482600" y="1725613"/>
            <a:ext cx="8555522" cy="4376804"/>
          </a:xfrm>
        </p:spPr>
        <p:txBody>
          <a:bodyPr>
            <a:normAutofit/>
          </a:bodyPr>
          <a:lstStyle/>
          <a:p>
            <a:pPr marL="346075" indent="-346075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800" dirty="0"/>
              <a:t>Les </a:t>
            </a:r>
            <a:r>
              <a:rPr lang="fr-CA" sz="1800" b="1" dirty="0"/>
              <a:t>requérants </a:t>
            </a:r>
            <a:r>
              <a:rPr lang="fr-CA" sz="1800" dirty="0"/>
              <a:t>recevront des notifications par courriel :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600" dirty="0"/>
              <a:t>Lorsque Dynacare aura reçu la commande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600" dirty="0"/>
              <a:t>Lorsque le rendez-vous aura été confirmé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600" dirty="0"/>
              <a:t>Lorsque le rendez-vous aura été modifié ou annulé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600" dirty="0"/>
              <a:t>Un rappel 24 heures avant le rendez-vous prévu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600" dirty="0"/>
              <a:t>Un rappel 1 heure avant le rendez-vous prévu</a:t>
            </a:r>
          </a:p>
          <a:p>
            <a:pPr marL="346075" indent="-346075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800" dirty="0"/>
              <a:t>Les </a:t>
            </a:r>
            <a:r>
              <a:rPr lang="fr-CA" sz="1800" b="1" dirty="0"/>
              <a:t>conseillers </a:t>
            </a:r>
            <a:r>
              <a:rPr lang="fr-CA" sz="1800" dirty="0"/>
              <a:t>recevront des notifications par courriel : 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600" dirty="0"/>
              <a:t>Lorsque Dynacare aura reçu la commande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600" dirty="0"/>
              <a:t>Lorsque le rendez-vous aura été confirmé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600" dirty="0"/>
              <a:t>Lorsque le rendez-vous aura été modifié ou annulé</a:t>
            </a:r>
          </a:p>
        </p:txBody>
      </p:sp>
    </p:spTree>
    <p:extLst>
      <p:ext uri="{BB962C8B-B14F-4D97-AF65-F5344CB8AC3E}">
        <p14:creationId xmlns:p14="http://schemas.microsoft.com/office/powerpoint/2010/main" val="219672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2599" y="365125"/>
            <a:ext cx="11490326" cy="501567"/>
          </a:xfrm>
        </p:spPr>
        <p:txBody>
          <a:bodyPr>
            <a:normAutofit fontScale="90000"/>
          </a:bodyPr>
          <a:lstStyle/>
          <a:p>
            <a:r>
              <a:rPr lang="fr-CA" dirty="0"/>
              <a:t>Les requérants pourront reporter leur rendez-vous, au besoin, et visionner le clip vidéo de préparation en vue d’une expérience positive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F1B88-7E4B-42B3-BA8F-6A284266EF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663" y="1738085"/>
            <a:ext cx="4074189" cy="4583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51AB0-0306-4783-9B11-0FA77C080D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36197" y="1738085"/>
            <a:ext cx="4337143" cy="458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15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Comment pouvez-vous optimiser les chances de succès?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740922-4A40-4356-A4E3-1748F3D3424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472975" y="1725613"/>
            <a:ext cx="8671026" cy="2266412"/>
          </a:xfrm>
        </p:spPr>
        <p:txBody>
          <a:bodyPr>
            <a:normAutofit/>
          </a:bodyPr>
          <a:lstStyle/>
          <a:p>
            <a:pPr marL="346075" lvl="1" indent="-34290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800" dirty="0"/>
              <a:t>Incluez l’adresse de courriel et le numéro de téléphone cellulaire du requérant dans les champs appropriés lorsque vous passez une commande de télé-entrevue</a:t>
            </a:r>
          </a:p>
          <a:p>
            <a:pPr marL="346075" lvl="1" indent="-34290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800" dirty="0"/>
              <a:t>Lorsque Dynacare aura reçu la commande de télé-entrevue, le conseiller pourra se connecter pour prendre le rendez-vous au nom de son client </a:t>
            </a:r>
            <a:r>
              <a:rPr lang="fr-CA" sz="1800"/>
              <a:t>et ainsi prévenir </a:t>
            </a:r>
            <a:r>
              <a:rPr lang="fr-CA" sz="1800" dirty="0"/>
              <a:t>les délais et assurer un service rapide. </a:t>
            </a:r>
          </a:p>
        </p:txBody>
      </p:sp>
    </p:spTree>
    <p:extLst>
      <p:ext uri="{BB962C8B-B14F-4D97-AF65-F5344CB8AC3E}">
        <p14:creationId xmlns:p14="http://schemas.microsoft.com/office/powerpoint/2010/main" val="119323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4D8A2-1162-4B0F-851B-7E8B80D821C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3657129" y="2553759"/>
            <a:ext cx="5133974" cy="875241"/>
          </a:xfrm>
        </p:spPr>
        <p:txBody>
          <a:bodyPr/>
          <a:lstStyle/>
          <a:p>
            <a:r>
              <a:rPr lang="fr-CA" dirty="0"/>
              <a:t>Merci!</a:t>
            </a:r>
          </a:p>
          <a:p>
            <a:r>
              <a:rPr lang="fr-CA" dirty="0"/>
              <a:t>Des 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0E790-1B83-4E50-8C51-EB8FE8D520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791103" y="5653138"/>
            <a:ext cx="34099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2800" b="0" dirty="0">
                <a:solidFill>
                  <a:srgbClr val="6D6E71"/>
                </a:solidFill>
              </a:rPr>
              <a:t>Il n’a jamais été aussi facile de prendre rendez-vous pour votre entrevue téléphonique! </a:t>
            </a:r>
            <a:endParaRPr lang="fr-CA" sz="2800" b="0" dirty="0">
              <a:solidFill>
                <a:srgbClr val="4B8CC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8584-EFB5-46F5-8EF4-5600CBA122E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7013" y="1709940"/>
            <a:ext cx="9437383" cy="4102385"/>
          </a:xfrm>
        </p:spPr>
        <p:txBody>
          <a:bodyPr>
            <a:noAutofit/>
          </a:bodyPr>
          <a:lstStyle/>
          <a:p>
            <a:pPr marL="355600" indent="-3429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Dynacare a créé un système simple de gestion et de prise de rendez-vous permettant aux conseillers et aux requérants de planifier leurs propres entrevues téléphoniques au moyen d’un portail sécurisé en ligne.</a:t>
            </a:r>
          </a:p>
          <a:p>
            <a:pPr marL="355600" indent="-3429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Après avoir reçu l’adresse de courriel du requérant, il sera possible pour le conseiller ou le requérant de planifier, modifier ou annuler leur rendez-vous, à leur convenance!</a:t>
            </a:r>
          </a:p>
          <a:p>
            <a:pPr marL="355600" indent="-3429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Pour favoriser une expérience globalement positive pour le requérant, nous vous invitons à nous fournir le courriel et le numéro de téléphone cellulaire du requérant lorsque vous commandez la télé-entrevue.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50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800" b="0" dirty="0">
                <a:solidFill>
                  <a:srgbClr val="6D6E71"/>
                </a:solidFill>
              </a:rPr>
              <a:t>À venir cet autom</a:t>
            </a:r>
            <a:r>
              <a:rPr lang="fr-CA" dirty="0">
                <a:solidFill>
                  <a:srgbClr val="6D6E71"/>
                </a:solidFill>
              </a:rPr>
              <a:t>ne</a:t>
            </a:r>
            <a:r>
              <a:rPr lang="fr-CA" sz="2800" b="0" dirty="0">
                <a:solidFill>
                  <a:srgbClr val="6D6E71"/>
                </a:solidFill>
              </a:rPr>
              <a:t>! </a:t>
            </a:r>
            <a:endParaRPr lang="fr-CA" sz="2800" b="0" dirty="0">
              <a:solidFill>
                <a:srgbClr val="4B8CCA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8129" y="1440611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0F6E0-6F8D-46BC-A9BB-1EF958048A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4966" y="1744788"/>
            <a:ext cx="3457085" cy="4485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87809-8744-429C-8DFA-377778A6063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26611" y="1725612"/>
            <a:ext cx="3530239" cy="449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01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solidFill>
                  <a:srgbClr val="6D6E71"/>
                </a:solidFill>
              </a:rPr>
              <a:t>Les avantages du planificateur de Solutions d’assurance Dynacare</a:t>
            </a:r>
            <a:endParaRPr lang="fr-CA" sz="2800" b="0" dirty="0">
              <a:solidFill>
                <a:srgbClr val="6D6E7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0395A-1F87-49CB-95DE-2BDFEE9428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1654" y="1688368"/>
            <a:ext cx="4616605" cy="566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u="sng" dirty="0">
                <a:solidFill>
                  <a:srgbClr val="4B8CCA"/>
                </a:solidFill>
              </a:rPr>
              <a:t>Avantages pour les conseillers</a:t>
            </a:r>
          </a:p>
          <a:p>
            <a:pPr algn="ctr"/>
            <a:endParaRPr lang="fr-CA" dirty="0"/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/>
              <a:t>Notifications envoyées automatiquement par courriel lors de la prise ou de la modification du rendez-vous du requérant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/>
              <a:t>Rapidité d’accès aux rendez-vous – les conseillers peuvent prendre rendez-vous pour le requérant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/>
              <a:t>Accès par authentification unique (SSO) au moyen du système de commande iCARE – tous les conseilleurs peuvent avoir un profil iCARE</a:t>
            </a:r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76212-78AA-4130-B8BA-BF651423E61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55490" y="1783365"/>
            <a:ext cx="4616605" cy="38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8CCA"/>
              </a:buClr>
            </a:pPr>
            <a:r>
              <a:rPr lang="fr-CA" u="sng" dirty="0">
                <a:solidFill>
                  <a:srgbClr val="4B8CCA"/>
                </a:solidFill>
              </a:rPr>
              <a:t>Avantages pour les requérants</a:t>
            </a:r>
          </a:p>
          <a:p>
            <a:pPr marL="285750" indent="-285750">
              <a:buClr>
                <a:srgbClr val="4B8CCA"/>
              </a:buClr>
              <a:buFont typeface="Wingdings" panose="05000000000000000000" pitchFamily="2" charset="2"/>
              <a:buChar char="§"/>
            </a:pPr>
            <a:endParaRPr lang="fr-CA" u="sng" dirty="0">
              <a:solidFill>
                <a:srgbClr val="4B8CCA"/>
              </a:solidFill>
            </a:endParaRP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/>
              <a:t>Les requérants peuvent planifier et gérer eux-mêmes leurs rendez-vous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/>
              <a:t>Aucun chassé-croisé téléphonique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/>
              <a:t>Liste de vérification des documents requis fournie avant l’appel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/>
              <a:t>Rappels par courriel ou par texto 24 heures et 1 heure avant chaque rendez-vous</a:t>
            </a:r>
          </a:p>
        </p:txBody>
      </p:sp>
    </p:spTree>
    <p:extLst>
      <p:ext uri="{BB962C8B-B14F-4D97-AF65-F5344CB8AC3E}">
        <p14:creationId xmlns:p14="http://schemas.microsoft.com/office/powerpoint/2010/main" val="129496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6D6E71"/>
                </a:solidFill>
              </a:rPr>
              <a:t>Q&amp;R</a:t>
            </a:r>
            <a:endParaRPr lang="fr-CA" sz="2800" b="0" dirty="0">
              <a:solidFill>
                <a:srgbClr val="6D6E7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8584-EFB5-46F5-8EF4-5600CBA122E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8219" y="1483777"/>
            <a:ext cx="11170855" cy="4118055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Pourquoi avoir mis au point le planificateur de Solutions d’assurance Dynacare? 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Nous voulons être en mesure de contrôler notre propre vie en planifiant nous-mêmes nos rendez-vous, à notre convenance. Plusieurs compagnies offrent déjà des outils de planification en ligne – </a:t>
            </a: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c.-à-d.</a:t>
            </a: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rendez-vous de </a:t>
            </a: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massothérapie, pour soins dentaires et réservations dans les restaurants. Nous voulons éliminer les déplacements et les chassés-croisés téléphoniques, améliorer les délais d’exécution et éviter les rendez-vous manqués.</a:t>
            </a:r>
            <a:endParaRPr lang="fr-CA" sz="14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Quand le planificateur sera-t-il lancé? 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 l’automne </a:t>
            </a: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Qui peut prendre rendez-vous pour une entrevue </a:t>
            </a:r>
            <a:r>
              <a:rPr lang="fr-CA" sz="1600" dirty="0">
                <a:solidFill>
                  <a:srgbClr val="4B8C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téléphonique</a:t>
            </a:r>
            <a:r>
              <a:rPr lang="fr-CA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conseillers et les requérants </a:t>
            </a: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 moyen de l’outil de prise de rendez-vous</a:t>
            </a:r>
            <a:endParaRPr lang="fr-CA" sz="1400" b="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processus de commande sera-t-il modifié?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Non, le processus de commande de sera aucunement modifié.</a:t>
            </a: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livraison à l’assureur des transcriptions d’entrevues et des enregistrements interrogatoires sera-t-elle affectée? 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Non, le processus de livraison ne sera aucunement modifié.  </a:t>
            </a: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Qu’arrivera-t-il si un conseiller n’a pas un profil dans iCare pour accéder au planificateur?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Tous les </a:t>
            </a: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conseillers peuvent créer leur propre profil sur </a:t>
            </a:r>
            <a:r>
              <a:rPr lang="fr-CA" sz="1400" dirty="0">
                <a:solidFill>
                  <a:srgbClr val="6D6E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https://orders.dynacare.ca/customer</a:t>
            </a: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74295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Courier New" panose="02070309020205020404" pitchFamily="49" charset="0"/>
              <a:buChar char="o"/>
            </a:pPr>
            <a:endParaRPr lang="fr-CA" sz="1100" b="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12000"/>
              </a:lnSpc>
              <a:spcBef>
                <a:spcPts val="800"/>
              </a:spcBef>
              <a:spcAft>
                <a:spcPts val="600"/>
              </a:spcAft>
              <a:buClr>
                <a:srgbClr val="4B8CCA"/>
              </a:buClr>
            </a:pPr>
            <a:endParaRPr lang="fr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0131D80E-D86F-4D7E-895E-C663F909D6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61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6D6E71"/>
                </a:solidFill>
              </a:rPr>
              <a:t>Q&amp;R</a:t>
            </a:r>
            <a:r>
              <a:rPr lang="fr-CA" sz="2800" b="0" dirty="0">
                <a:solidFill>
                  <a:srgbClr val="6D6E71"/>
                </a:solidFill>
              </a:rPr>
              <a:t> (</a:t>
            </a:r>
            <a:r>
              <a:rPr lang="fr-CA" sz="2000" b="0" i="1" dirty="0">
                <a:solidFill>
                  <a:srgbClr val="6D6E71"/>
                </a:solidFill>
              </a:rPr>
              <a:t>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8584-EFB5-46F5-8EF4-5600CBA122E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rgbClr val="4B8CCA"/>
              </a:buClr>
            </a:pPr>
            <a:r>
              <a:rPr lang="fr-CA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95F3E-C7DB-4532-B228-DCEE0D31CC3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482599" y="1725611"/>
            <a:ext cx="10852151" cy="4767263"/>
          </a:xfrm>
        </p:spPr>
        <p:txBody>
          <a:bodyPr>
            <a:normAutofit/>
          </a:bodyPr>
          <a:lstStyle/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fr-CA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Comment le conseiller prendra-t-</a:t>
            </a:r>
            <a:r>
              <a:rPr lang="fr-CA" dirty="0">
                <a:solidFill>
                  <a:srgbClr val="4B8C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 rendez-vous au nom de son requérant</a:t>
            </a:r>
            <a:r>
              <a:rPr lang="fr-CA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fr-CA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conseiller se connectera au portail et fournira certains identifiants (numéro iCare, numéro de police/demande, DDN, nom). Si tous les identifiants correspondent à la commande reçue dans iCare, le conseiller pourra prendre </a:t>
            </a:r>
            <a:r>
              <a:rPr lang="fr-CA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rendez-vous au nom de son requérant</a:t>
            </a:r>
            <a:r>
              <a:rPr lang="fr-CA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fr-CA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Comment le requérant sera-t-il avisé du rendez-pris en son nom par le conseiller? 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fr-CA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requérant recevra un courriel contenant un lien sur lequel cliquer pour confirmer son rendez-vous. </a:t>
            </a:r>
            <a:endParaRPr lang="fr-CA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fr-CA" dirty="0">
                <a:solidFill>
                  <a:srgbClr val="4B8C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Qu’arrivera-t-il si le requérant ne confirme pas son rendez-vous</a:t>
            </a:r>
            <a:r>
              <a:rPr lang="fr-CA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Notre </a:t>
            </a:r>
            <a:r>
              <a:rPr lang="fr-CA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intervieweur contactera quand même le client au cours de la période prévue pour procéder à </a:t>
            </a:r>
            <a:r>
              <a:rPr lang="fr-CA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l’entrevue</a:t>
            </a:r>
            <a:r>
              <a:rPr lang="fr-CA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CA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fr-CA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Qu’arrivera-t-il si le requérant manque son rendez-vous?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fr-CA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Notre équipe suivra la procédure standard visant les dossiers à problèmes et contactera le requérant pour reporter le rendez-vous </a:t>
            </a:r>
            <a:r>
              <a:rPr lang="fr-CA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 l’assureur pour l’aviser du délai</a:t>
            </a:r>
            <a:r>
              <a:rPr lang="fr-CA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fr-CA" sz="1600" b="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fr-CA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Qu’arrivera-t-il si nous n’</a:t>
            </a:r>
            <a:r>
              <a:rPr lang="fr-CA" dirty="0">
                <a:solidFill>
                  <a:srgbClr val="4B8C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avons pas l’adresse de courriel du requérant</a:t>
            </a:r>
            <a:r>
              <a:rPr lang="fr-CA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fr-CA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 numéro de </a:t>
            </a:r>
            <a:r>
              <a:rPr lang="fr-CA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cellulaire pourrait aussi bien faire l’affaire, car nous enverrons au requérant un texto contenant un lien vers l’outil de prise de rendez-vous</a:t>
            </a:r>
            <a:r>
              <a:rPr lang="fr-CA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DC7E66C1-975B-4FFA-A3B7-E2E9A4CA9B8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94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0FA634-3755-427D-8C66-A3FBC4D6CA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28748" y="1663876"/>
            <a:ext cx="10134504" cy="426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98FBA-EB60-4DD5-AC43-06071C9F693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conseilleurs peuvent accéder au planificateur de Solutions d’assurance Dynacare tout simplement en cliquant dans iCARE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50809DA-3502-4DB8-A265-E0EFE9D535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3FEBA-B8BB-4208-BEC8-2B681674101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74469" y="2052967"/>
            <a:ext cx="10995741" cy="38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2FB99-DCD2-4649-80E4-C3BDF0216CE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15740" y="4731488"/>
            <a:ext cx="4603897" cy="999462"/>
          </a:xfrm>
          <a:prstGeom prst="rect">
            <a:avLst/>
          </a:prstGeom>
          <a:noFill/>
          <a:ln w="38100">
            <a:solidFill>
              <a:srgbClr val="4B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636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8896EC-44A3-4DF2-B68F-5BFF7EDFE4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77727" y="1515018"/>
            <a:ext cx="5178753" cy="478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98FBA-EB60-4DD5-AC43-06071C9F693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2599" y="365125"/>
            <a:ext cx="11509376" cy="501567"/>
          </a:xfrm>
        </p:spPr>
        <p:txBody>
          <a:bodyPr>
            <a:normAutofit fontScale="90000"/>
          </a:bodyPr>
          <a:lstStyle/>
          <a:p>
            <a:r>
              <a:rPr lang="fr-CA" sz="2700" dirty="0"/>
              <a:t>Les requérants peuvent accéder au planificateur de Solutions d’assurance Dynacare tout simplement en cliquant sur le lien dans le courriel</a:t>
            </a:r>
            <a:br>
              <a:rPr lang="fr-CA" dirty="0"/>
            </a:br>
            <a:endParaRPr lang="fr-CA" dirty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50809DA-3502-4DB8-A265-E0EFE9D535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2FB99-DCD2-4649-80E4-C3BDF0216CE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57600" y="4864525"/>
            <a:ext cx="3934047" cy="1435953"/>
          </a:xfrm>
          <a:prstGeom prst="rect">
            <a:avLst/>
          </a:prstGeom>
          <a:noFill/>
          <a:ln w="38100">
            <a:solidFill>
              <a:srgbClr val="4B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937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8FBA-EB60-4DD5-AC43-06071C9F693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Une fois connecté dans iCARE, le conseiller peut rechercher la commande de télé-entrevue dans le système iCARE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50809DA-3502-4DB8-A265-E0EFE9D535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lang="fr-CA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E8906-8977-4CB6-B2D8-16079896411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3832" y="1640964"/>
            <a:ext cx="3982666" cy="285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fr-CA" dirty="0"/>
              <a:t>Les conseillers pourront rechercher une commande de télé-entrevue en fournissant les renseignements suivants : </a:t>
            </a:r>
          </a:p>
          <a:p>
            <a:pPr marL="625475" lvl="1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dirty="0"/>
              <a:t>N° de commande iCare </a:t>
            </a:r>
            <a:r>
              <a:rPr lang="fr-CA" b="1" dirty="0"/>
              <a:t>OU</a:t>
            </a:r>
            <a:r>
              <a:rPr lang="fr-CA" dirty="0"/>
              <a:t> n° de police</a:t>
            </a:r>
          </a:p>
          <a:p>
            <a:pPr marL="625475" lvl="1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fr-CA" dirty="0"/>
              <a:t>DDN du requérant </a:t>
            </a:r>
            <a:r>
              <a:rPr lang="fr-CA" b="1" dirty="0"/>
              <a:t>ET</a:t>
            </a:r>
            <a:r>
              <a:rPr lang="fr-CA" dirty="0"/>
              <a:t> son nom de famille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4C05D-87BA-488A-A653-897164C1FF7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36518" y="1515018"/>
            <a:ext cx="7277904" cy="426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950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6D6E71"/>
      </a:dk1>
      <a:lt1>
        <a:sysClr val="window" lastClr="FFFFFF"/>
      </a:lt1>
      <a:dk2>
        <a:srgbClr val="6D6E71"/>
      </a:dk2>
      <a:lt2>
        <a:srgbClr val="F2F2F2"/>
      </a:lt2>
      <a:accent1>
        <a:srgbClr val="78BE20"/>
      </a:accent1>
      <a:accent2>
        <a:srgbClr val="FCB53B"/>
      </a:accent2>
      <a:accent3>
        <a:srgbClr val="00B5D1"/>
      </a:accent3>
      <a:accent4>
        <a:srgbClr val="0070C0"/>
      </a:accent4>
      <a:accent5>
        <a:srgbClr val="9D6DCD"/>
      </a:accent5>
      <a:accent6>
        <a:srgbClr val="FFD811"/>
      </a:accent6>
      <a:hlink>
        <a:srgbClr val="00B5D1"/>
      </a:hlink>
      <a:folHlink>
        <a:srgbClr val="FCB53B"/>
      </a:folHlink>
    </a:clrScheme>
    <a:fontScheme name="Headline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EC1D95C7F8444934AF6E142E546B2" ma:contentTypeVersion="10" ma:contentTypeDescription="Create a new document." ma:contentTypeScope="" ma:versionID="e303bd4c8ed12dad7e602b559f6d72cc">
  <xsd:schema xmlns:xsd="http://www.w3.org/2001/XMLSchema" xmlns:xs="http://www.w3.org/2001/XMLSchema" xmlns:p="http://schemas.microsoft.com/office/2006/metadata/properties" xmlns:ns2="f62dd5c7-4d75-4fa3-8921-358e4070d1a3" targetNamespace="http://schemas.microsoft.com/office/2006/metadata/properties" ma:root="true" ma:fieldsID="26f80b64e31ee076cf72826cbf1cdb34" ns2:_="">
    <xsd:import namespace="f62dd5c7-4d75-4fa3-8921-358e4070d1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dd5c7-4d75-4fa3-8921-358e4070d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DCD630-9913-4AD6-B529-E05DAC4BED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EE754D-426E-4EB0-8A9B-7A7665D0E2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C5733-F8F7-47EA-A9AA-5961AF120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2dd5c7-4d75-4fa3-8921-358e4070d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18085</TotalTime>
  <Words>949</Words>
  <Application>Microsoft Office PowerPoint</Application>
  <PresentationFormat>Widescreen</PresentationFormat>
  <Paragraphs>91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Verdana</vt:lpstr>
      <vt:lpstr>Wingdings</vt:lpstr>
      <vt:lpstr>Office Theme</vt:lpstr>
      <vt:lpstr>PowerPoint Presentation</vt:lpstr>
      <vt:lpstr>Il n’a jamais été aussi facile de prendre rendez-vous pour votre entrevue téléphonique! </vt:lpstr>
      <vt:lpstr>À venir cet automne! </vt:lpstr>
      <vt:lpstr>Les avantages du planificateur de Solutions d’assurance Dynacare</vt:lpstr>
      <vt:lpstr>Q&amp;R</vt:lpstr>
      <vt:lpstr>Q&amp;R (suite)</vt:lpstr>
      <vt:lpstr>Les conseilleurs peuvent accéder au planificateur de Solutions d’assurance Dynacare tout simplement en cliquant dans iCARE</vt:lpstr>
      <vt:lpstr>Les requérants peuvent accéder au planificateur de Solutions d’assurance Dynacare tout simplement en cliquant sur le lien dans le courriel </vt:lpstr>
      <vt:lpstr>Une fois connecté dans iCARE, le conseiller peut rechercher la commande de télé-entrevue dans le système iCARE</vt:lpstr>
      <vt:lpstr>Prise du rendez-vous</vt:lpstr>
      <vt:lpstr>Le conseiller ou le requérant pourra sélectionner la date et l’heure du rendez-vous en cliquant sur le calendrier. </vt:lpstr>
      <vt:lpstr>Une fois le rendez-vous pris, une page de confirmation contenant les détails du rendez-vous apparaîtra à l’écran. </vt:lpstr>
      <vt:lpstr>Exemples des notifications que le requérant recevra</vt:lpstr>
      <vt:lpstr>Exemples des notifications que le conseiller recevra</vt:lpstr>
      <vt:lpstr>Le conseiller et le requérant peuvent tous deux recevoir des notifications par courriel</vt:lpstr>
      <vt:lpstr>Les requérants pourront reporter leur rendez-vous, au besoin, et visionner le clip vidéo de préparation en vue d’une expérience positive</vt:lpstr>
      <vt:lpstr>Comment pouvez-vous optimiser les chances de succès?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Viloria</dc:creator>
  <cp:lastModifiedBy>Melissa Moncrieff</cp:lastModifiedBy>
  <cp:revision>164</cp:revision>
  <dcterms:created xsi:type="dcterms:W3CDTF">2021-07-22T14:08:33Z</dcterms:created>
  <dcterms:modified xsi:type="dcterms:W3CDTF">2023-04-14T01:41:28Z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0x01010032FEC1D95C7F8444934AF6E142E546B2</vt:lpwstr>
  </property>
</Properties>
</file>